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40" r:id="rId3"/>
    <p:sldId id="341" r:id="rId4"/>
    <p:sldId id="342" r:id="rId5"/>
    <p:sldId id="343" r:id="rId6"/>
    <p:sldId id="344" r:id="rId7"/>
    <p:sldId id="345" r:id="rId8"/>
    <p:sldId id="346" r:id="rId9"/>
    <p:sldId id="347" r:id="rId10"/>
    <p:sldId id="288" r:id="rId11"/>
    <p:sldId id="277" r:id="rId12"/>
    <p:sldId id="278" r:id="rId13"/>
    <p:sldId id="279" r:id="rId14"/>
  </p:sldIdLst>
  <p:sldSz cx="18288000" cy="10287000"/>
  <p:notesSz cx="18288000" cy="10287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27"/>
    <p:restoredTop sz="94605"/>
  </p:normalViewPr>
  <p:slideViewPr>
    <p:cSldViewPr>
      <p:cViewPr varScale="1">
        <p:scale>
          <a:sx n="100" d="100"/>
          <a:sy n="100" d="100"/>
        </p:scale>
        <p:origin x="720"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6510" y="3999006"/>
            <a:ext cx="7494978" cy="604520"/>
          </a:xfrm>
          <a:prstGeom prst="rect">
            <a:avLst/>
          </a:prstGeom>
        </p:spPr>
        <p:txBody>
          <a:bodyPr wrap="square" lIns="0" tIns="0" rIns="0" bIns="0">
            <a:spAutoFit/>
          </a:bodyPr>
          <a:lstStyle>
            <a:lvl1pPr>
              <a:defRPr sz="3800" b="1" i="0">
                <a:solidFill>
                  <a:srgbClr val="008037"/>
                </a:solidFill>
                <a:latin typeface="Roboto"/>
                <a:cs typeface="Roboto"/>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6796405" cy="10287000"/>
          </a:xfrm>
          <a:custGeom>
            <a:avLst/>
            <a:gdLst/>
            <a:ahLst/>
            <a:cxnLst/>
            <a:rect l="l" t="t" r="r" b="b"/>
            <a:pathLst>
              <a:path w="6796405" h="10287000">
                <a:moveTo>
                  <a:pt x="6428205" y="10286998"/>
                </a:moveTo>
                <a:lnTo>
                  <a:pt x="0" y="10286998"/>
                </a:lnTo>
                <a:lnTo>
                  <a:pt x="0" y="0"/>
                </a:lnTo>
                <a:lnTo>
                  <a:pt x="6428200" y="0"/>
                </a:lnTo>
                <a:lnTo>
                  <a:pt x="6474261" y="2874"/>
                </a:lnTo>
                <a:lnTo>
                  <a:pt x="6518640" y="11264"/>
                </a:lnTo>
                <a:lnTo>
                  <a:pt x="6560990" y="24822"/>
                </a:lnTo>
                <a:lnTo>
                  <a:pt x="6600960" y="43200"/>
                </a:lnTo>
                <a:lnTo>
                  <a:pt x="6638203" y="66047"/>
                </a:lnTo>
                <a:lnTo>
                  <a:pt x="6672370" y="93017"/>
                </a:lnTo>
                <a:lnTo>
                  <a:pt x="6703112" y="123759"/>
                </a:lnTo>
                <a:lnTo>
                  <a:pt x="6730081" y="157926"/>
                </a:lnTo>
                <a:lnTo>
                  <a:pt x="6752929" y="195169"/>
                </a:lnTo>
                <a:lnTo>
                  <a:pt x="6771306" y="235140"/>
                </a:lnTo>
                <a:lnTo>
                  <a:pt x="6784864" y="277489"/>
                </a:lnTo>
                <a:lnTo>
                  <a:pt x="6793255" y="321868"/>
                </a:lnTo>
                <a:lnTo>
                  <a:pt x="6796129" y="367929"/>
                </a:lnTo>
                <a:lnTo>
                  <a:pt x="6796129" y="9919070"/>
                </a:lnTo>
                <a:lnTo>
                  <a:pt x="6793255" y="9965131"/>
                </a:lnTo>
                <a:lnTo>
                  <a:pt x="6784864" y="10009510"/>
                </a:lnTo>
                <a:lnTo>
                  <a:pt x="6771306" y="10051859"/>
                </a:lnTo>
                <a:lnTo>
                  <a:pt x="6752929" y="10091829"/>
                </a:lnTo>
                <a:lnTo>
                  <a:pt x="6730081" y="10129072"/>
                </a:lnTo>
                <a:lnTo>
                  <a:pt x="6703112" y="10163239"/>
                </a:lnTo>
                <a:lnTo>
                  <a:pt x="6672370" y="10193982"/>
                </a:lnTo>
                <a:lnTo>
                  <a:pt x="6638203" y="10220951"/>
                </a:lnTo>
                <a:lnTo>
                  <a:pt x="6600960" y="10243799"/>
                </a:lnTo>
                <a:lnTo>
                  <a:pt x="6560990" y="10262176"/>
                </a:lnTo>
                <a:lnTo>
                  <a:pt x="6518640" y="10275734"/>
                </a:lnTo>
                <a:lnTo>
                  <a:pt x="6474261" y="10284124"/>
                </a:lnTo>
                <a:lnTo>
                  <a:pt x="6428205" y="10286998"/>
                </a:lnTo>
                <a:close/>
              </a:path>
            </a:pathLst>
          </a:custGeom>
          <a:solidFill>
            <a:srgbClr val="7DD95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144000" y="1262116"/>
            <a:ext cx="7772399" cy="7762874"/>
          </a:xfrm>
          <a:prstGeom prst="rect">
            <a:avLst/>
          </a:prstGeom>
        </p:spPr>
      </p:pic>
      <p:pic>
        <p:nvPicPr>
          <p:cNvPr id="18" name="bg object 18"/>
          <p:cNvPicPr/>
          <p:nvPr/>
        </p:nvPicPr>
        <p:blipFill>
          <a:blip r:embed="rId3" cstate="print"/>
          <a:stretch>
            <a:fillRect/>
          </a:stretch>
        </p:blipFill>
        <p:spPr>
          <a:xfrm>
            <a:off x="9755323" y="1877906"/>
            <a:ext cx="6549839" cy="6540500"/>
          </a:xfrm>
          <a:prstGeom prst="rect">
            <a:avLst/>
          </a:prstGeom>
        </p:spPr>
      </p:pic>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8/25/23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179448" y="849322"/>
            <a:ext cx="11896724" cy="8267699"/>
          </a:xfrm>
          <a:prstGeom prst="rect">
            <a:avLst/>
          </a:prstGeom>
        </p:spPr>
      </p:pic>
      <p:sp>
        <p:nvSpPr>
          <p:cNvPr id="5" name="object 5"/>
          <p:cNvSpPr txBox="1"/>
          <p:nvPr/>
        </p:nvSpPr>
        <p:spPr>
          <a:xfrm>
            <a:off x="4572000" y="7962900"/>
            <a:ext cx="10363200" cy="628377"/>
          </a:xfrm>
          <a:prstGeom prst="rect">
            <a:avLst/>
          </a:prstGeom>
        </p:spPr>
        <p:txBody>
          <a:bodyPr vert="horz" wrap="square" lIns="0" tIns="12700" rIns="0" bIns="0" rtlCol="0">
            <a:spAutoFit/>
          </a:bodyPr>
          <a:lstStyle/>
          <a:p>
            <a:pPr marL="12700">
              <a:lnSpc>
                <a:spcPct val="100000"/>
              </a:lnSpc>
              <a:spcBef>
                <a:spcPts val="100"/>
              </a:spcBef>
            </a:pPr>
            <a:r>
              <a:rPr lang="en-US" sz="4000" b="1" spc="-10" dirty="0">
                <a:latin typeface="Roboto"/>
                <a:cs typeface="Roboto"/>
              </a:rPr>
              <a:t>Project Management</a:t>
            </a:r>
            <a:r>
              <a:rPr sz="4000" b="1" spc="-20" dirty="0">
                <a:latin typeface="Roboto"/>
                <a:cs typeface="Roboto"/>
              </a:rPr>
              <a:t> </a:t>
            </a:r>
            <a:r>
              <a:rPr sz="4000" b="1" spc="5" dirty="0">
                <a:latin typeface="Roboto"/>
                <a:cs typeface="Roboto"/>
              </a:rPr>
              <a:t>Masterclass</a:t>
            </a:r>
            <a:r>
              <a:rPr sz="4000" b="1" spc="-20" dirty="0">
                <a:latin typeface="Roboto"/>
                <a:cs typeface="Roboto"/>
              </a:rPr>
              <a:t> Day </a:t>
            </a:r>
            <a:r>
              <a:rPr lang="en-US" sz="4000" b="1" spc="10" dirty="0">
                <a:latin typeface="Roboto"/>
                <a:cs typeface="Roboto"/>
              </a:rPr>
              <a:t>Six</a:t>
            </a:r>
            <a:endParaRPr sz="40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3" name="object 3"/>
          <p:cNvSpPr txBox="1">
            <a:spLocks noGrp="1"/>
          </p:cNvSpPr>
          <p:nvPr>
            <p:ph type="title"/>
          </p:nvPr>
        </p:nvSpPr>
        <p:spPr>
          <a:xfrm>
            <a:off x="914401" y="1679493"/>
            <a:ext cx="5334000" cy="997709"/>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rPr>
              <a:t>Conclusion</a:t>
            </a:r>
            <a:endParaRPr spc="20" dirty="0">
              <a:solidFill>
                <a:srgbClr val="FFFFFF"/>
              </a:solidFill>
            </a:endParaRPr>
          </a:p>
        </p:txBody>
      </p:sp>
      <p:grpSp>
        <p:nvGrpSpPr>
          <p:cNvPr id="5" name="object 5"/>
          <p:cNvGrpSpPr/>
          <p:nvPr/>
        </p:nvGrpSpPr>
        <p:grpSpPr>
          <a:xfrm>
            <a:off x="6810260" y="342900"/>
            <a:ext cx="876300" cy="876300"/>
            <a:chOff x="7133794" y="1507578"/>
            <a:chExt cx="876300" cy="876300"/>
          </a:xfrm>
        </p:grpSpPr>
        <p:pic>
          <p:nvPicPr>
            <p:cNvPr id="6" name="object 6"/>
            <p:cNvPicPr/>
            <p:nvPr/>
          </p:nvPicPr>
          <p:blipFill>
            <a:blip r:embed="rId2" cstate="print"/>
            <a:stretch>
              <a:fillRect/>
            </a:stretch>
          </p:blipFill>
          <p:spPr>
            <a:xfrm>
              <a:off x="7133794" y="1507578"/>
              <a:ext cx="875835" cy="875835"/>
            </a:xfrm>
            <a:prstGeom prst="rect">
              <a:avLst/>
            </a:prstGeom>
          </p:spPr>
        </p:pic>
        <p:sp>
          <p:nvSpPr>
            <p:cNvPr id="7" name="object 7"/>
            <p:cNvSpPr/>
            <p:nvPr/>
          </p:nvSpPr>
          <p:spPr>
            <a:xfrm>
              <a:off x="7281720" y="1654957"/>
              <a:ext cx="577850" cy="577850"/>
            </a:xfrm>
            <a:custGeom>
              <a:avLst/>
              <a:gdLst/>
              <a:ahLst/>
              <a:cxnLst/>
              <a:rect l="l" t="t" r="r" b="b"/>
              <a:pathLst>
                <a:path w="577850" h="577850">
                  <a:moveTo>
                    <a:pt x="288850"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4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39" y="55731"/>
                  </a:lnTo>
                  <a:lnTo>
                    <a:pt x="493096" y="84602"/>
                  </a:lnTo>
                  <a:lnTo>
                    <a:pt x="521967" y="118258"/>
                  </a:lnTo>
                  <a:lnTo>
                    <a:pt x="545457" y="156106"/>
                  </a:lnTo>
                  <a:lnTo>
                    <a:pt x="562973" y="197550"/>
                  </a:lnTo>
                  <a:lnTo>
                    <a:pt x="573918" y="241996"/>
                  </a:lnTo>
                  <a:lnTo>
                    <a:pt x="577698" y="288849"/>
                  </a:lnTo>
                  <a:lnTo>
                    <a:pt x="573918" y="335702"/>
                  </a:lnTo>
                  <a:lnTo>
                    <a:pt x="562973" y="380148"/>
                  </a:lnTo>
                  <a:lnTo>
                    <a:pt x="545457" y="421592"/>
                  </a:lnTo>
                  <a:lnTo>
                    <a:pt x="521967" y="459440"/>
                  </a:lnTo>
                  <a:lnTo>
                    <a:pt x="493096" y="493097"/>
                  </a:lnTo>
                  <a:lnTo>
                    <a:pt x="459439" y="521967"/>
                  </a:lnTo>
                  <a:lnTo>
                    <a:pt x="421592" y="545458"/>
                  </a:lnTo>
                  <a:lnTo>
                    <a:pt x="380147" y="562973"/>
                  </a:lnTo>
                  <a:lnTo>
                    <a:pt x="335701" y="573918"/>
                  </a:lnTo>
                  <a:lnTo>
                    <a:pt x="288850" y="577699"/>
                  </a:lnTo>
                  <a:close/>
                </a:path>
              </a:pathLst>
            </a:custGeom>
            <a:solidFill>
              <a:srgbClr val="7DD957"/>
            </a:solidFill>
          </p:spPr>
          <p:txBody>
            <a:bodyPr wrap="square" lIns="0" tIns="0" rIns="0" bIns="0" rtlCol="0"/>
            <a:lstStyle/>
            <a:p>
              <a:endParaRPr dirty="0"/>
            </a:p>
          </p:txBody>
        </p:sp>
      </p:grpSp>
      <p:sp>
        <p:nvSpPr>
          <p:cNvPr id="17" name="object 17"/>
          <p:cNvSpPr txBox="1"/>
          <p:nvPr/>
        </p:nvSpPr>
        <p:spPr>
          <a:xfrm>
            <a:off x="7857573" y="79664"/>
            <a:ext cx="10240734" cy="4596130"/>
          </a:xfrm>
          <a:prstGeom prst="rect">
            <a:avLst/>
          </a:prstGeom>
        </p:spPr>
        <p:txBody>
          <a:bodyPr vert="horz" wrap="square" lIns="0" tIns="223520" rIns="0" bIns="0" rtlCol="0">
            <a:spAutoFit/>
          </a:bodyPr>
          <a:lstStyle/>
          <a:p>
            <a:pPr marL="342900" indent="-342900" algn="just">
              <a:lnSpc>
                <a:spcPct val="150000"/>
              </a:lnSpc>
              <a:buFont typeface="Arial" panose="020B0604020202020204" pitchFamily="34" charset="0"/>
              <a:buChar char="•"/>
            </a:pPr>
            <a:r>
              <a:rPr lang="en-US" sz="2400" b="0" i="0" dirty="0">
                <a:effectLst/>
                <a:latin typeface="Roboto" panose="02000000000000000000" pitchFamily="2" charset="0"/>
                <a:ea typeface="Roboto" panose="02000000000000000000" pitchFamily="2" charset="0"/>
                <a:cs typeface="Roboto" panose="02000000000000000000" pitchFamily="2" charset="0"/>
              </a:rPr>
              <a:t>In conclusion, we learned that successful software development requires efficient project management, careful planning, and continuous monitoring throughout the development life cycle. With the right project management techniques, software development teams can achieve their objectives while meeting the project's requirements, budget, and timeline.</a:t>
            </a:r>
          </a:p>
          <a:p>
            <a:pPr lvl="1" algn="just">
              <a:lnSpc>
                <a:spcPct val="150000"/>
              </a:lnSpc>
            </a:pPr>
            <a:br>
              <a:rPr lang="en-US" sz="2400" dirty="0"/>
            </a:br>
            <a:endParaRPr lang="en-US" sz="24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264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5"/>
              <a:ext cx="4543424" cy="1952624"/>
            </a:xfrm>
            <a:prstGeom prst="rect">
              <a:avLst/>
            </a:prstGeom>
          </p:spPr>
        </p:pic>
      </p:grpSp>
      <p:sp>
        <p:nvSpPr>
          <p:cNvPr id="5" name="object 5"/>
          <p:cNvSpPr txBox="1"/>
          <p:nvPr/>
        </p:nvSpPr>
        <p:spPr>
          <a:xfrm>
            <a:off x="8223510" y="7179648"/>
            <a:ext cx="184150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08037"/>
                </a:solidFill>
                <a:latin typeface="Roboto"/>
                <a:cs typeface="Roboto"/>
              </a:rPr>
              <a:t>QA</a:t>
            </a:r>
            <a:r>
              <a:rPr sz="2800" spc="-80" dirty="0">
                <a:solidFill>
                  <a:srgbClr val="008037"/>
                </a:solidFill>
                <a:latin typeface="Roboto"/>
                <a:cs typeface="Roboto"/>
              </a:rPr>
              <a:t> </a:t>
            </a:r>
            <a:r>
              <a:rPr sz="2800" spc="-25" dirty="0">
                <a:solidFill>
                  <a:srgbClr val="008037"/>
                </a:solidFill>
                <a:latin typeface="Roboto"/>
                <a:cs typeface="Roboto"/>
              </a:rPr>
              <a:t>Session</a:t>
            </a:r>
            <a:endParaRPr sz="2800">
              <a:latin typeface="Roboto"/>
              <a:cs typeface="Roboto"/>
            </a:endParaRP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12700" marR="5080" algn="ctr">
              <a:lnSpc>
                <a:spcPct val="107400"/>
              </a:lnSpc>
              <a:spcBef>
                <a:spcPts val="100"/>
              </a:spcBef>
            </a:pPr>
            <a:r>
              <a:rPr spc="70" dirty="0"/>
              <a:t>Turn</a:t>
            </a:r>
            <a:r>
              <a:rPr spc="-35" dirty="0"/>
              <a:t> </a:t>
            </a:r>
            <a:r>
              <a:rPr spc="15" dirty="0"/>
              <a:t>challenges</a:t>
            </a:r>
            <a:r>
              <a:rPr spc="-30" dirty="0"/>
              <a:t> into </a:t>
            </a:r>
            <a:r>
              <a:rPr spc="-1580" dirty="0"/>
              <a:t> </a:t>
            </a:r>
            <a:r>
              <a:rPr spc="-10" dirty="0"/>
              <a:t>opportunities.</a:t>
            </a:r>
          </a:p>
          <a:p>
            <a:pPr algn="ctr">
              <a:lnSpc>
                <a:spcPct val="100000"/>
              </a:lnSpc>
              <a:spcBef>
                <a:spcPts val="570"/>
              </a:spcBef>
            </a:pPr>
            <a:r>
              <a:rPr spc="65" dirty="0"/>
              <a:t>Ask</a:t>
            </a:r>
            <a:r>
              <a:rPr spc="-45" dirty="0"/>
              <a:t> </a:t>
            </a:r>
            <a:r>
              <a:rPr spc="35" dirty="0"/>
              <a:t>more.</a:t>
            </a:r>
          </a:p>
        </p:txBody>
      </p:sp>
      <p:sp>
        <p:nvSpPr>
          <p:cNvPr id="7" name="object 7"/>
          <p:cNvSpPr/>
          <p:nvPr/>
        </p:nvSpPr>
        <p:spPr>
          <a:xfrm>
            <a:off x="0" y="8876400"/>
            <a:ext cx="18284190" cy="1410970"/>
          </a:xfrm>
          <a:custGeom>
            <a:avLst/>
            <a:gdLst/>
            <a:ahLst/>
            <a:cxnLst/>
            <a:rect l="l" t="t" r="r" b="b"/>
            <a:pathLst>
              <a:path w="18284190" h="1410970">
                <a:moveTo>
                  <a:pt x="18283826" y="1410599"/>
                </a:moveTo>
                <a:lnTo>
                  <a:pt x="0" y="1410599"/>
                </a:lnTo>
                <a:lnTo>
                  <a:pt x="0" y="367929"/>
                </a:lnTo>
                <a:lnTo>
                  <a:pt x="2874" y="321868"/>
                </a:lnTo>
                <a:lnTo>
                  <a:pt x="11264" y="277489"/>
                </a:lnTo>
                <a:lnTo>
                  <a:pt x="24822" y="235140"/>
                </a:lnTo>
                <a:lnTo>
                  <a:pt x="43200" y="195169"/>
                </a:lnTo>
                <a:lnTo>
                  <a:pt x="66047" y="157926"/>
                </a:lnTo>
                <a:lnTo>
                  <a:pt x="93017" y="123759"/>
                </a:lnTo>
                <a:lnTo>
                  <a:pt x="123759" y="93017"/>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7"/>
                </a:lnTo>
                <a:lnTo>
                  <a:pt x="18194981" y="123759"/>
                </a:lnTo>
                <a:lnTo>
                  <a:pt x="18221950" y="157926"/>
                </a:lnTo>
                <a:lnTo>
                  <a:pt x="18244798" y="195169"/>
                </a:lnTo>
                <a:lnTo>
                  <a:pt x="18263175" y="235140"/>
                </a:lnTo>
                <a:lnTo>
                  <a:pt x="18276733" y="277489"/>
                </a:lnTo>
                <a:lnTo>
                  <a:pt x="18283826" y="315005"/>
                </a:lnTo>
                <a:lnTo>
                  <a:pt x="18283826" y="1410599"/>
                </a:lnTo>
                <a:close/>
              </a:path>
            </a:pathLst>
          </a:custGeom>
          <a:solidFill>
            <a:srgbClr val="7DD957"/>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637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p:nvPr/>
        </p:nvSpPr>
        <p:spPr>
          <a:xfrm>
            <a:off x="12986167" y="5092493"/>
            <a:ext cx="2995930" cy="95250"/>
          </a:xfrm>
          <a:custGeom>
            <a:avLst/>
            <a:gdLst/>
            <a:ahLst/>
            <a:cxnLst/>
            <a:rect l="l" t="t" r="r" b="b"/>
            <a:pathLst>
              <a:path w="2995930" h="95250">
                <a:moveTo>
                  <a:pt x="2995612" y="95249"/>
                </a:moveTo>
                <a:lnTo>
                  <a:pt x="0" y="95249"/>
                </a:lnTo>
                <a:lnTo>
                  <a:pt x="0" y="0"/>
                </a:lnTo>
                <a:lnTo>
                  <a:pt x="2995612" y="0"/>
                </a:lnTo>
                <a:lnTo>
                  <a:pt x="2995612" y="95249"/>
                </a:lnTo>
                <a:close/>
              </a:path>
            </a:pathLst>
          </a:custGeom>
          <a:solidFill>
            <a:srgbClr val="008037"/>
          </a:solidFill>
        </p:spPr>
        <p:txBody>
          <a:bodyPr wrap="square" lIns="0" tIns="0" rIns="0" bIns="0" rtlCol="0"/>
          <a:lstStyle/>
          <a:p>
            <a:endParaRPr/>
          </a:p>
        </p:txBody>
      </p:sp>
      <p:sp>
        <p:nvSpPr>
          <p:cNvPr id="4" name="object 4"/>
          <p:cNvSpPr txBox="1"/>
          <p:nvPr/>
        </p:nvSpPr>
        <p:spPr>
          <a:xfrm>
            <a:off x="9320332" y="4006706"/>
            <a:ext cx="6674484" cy="1244600"/>
          </a:xfrm>
          <a:prstGeom prst="rect">
            <a:avLst/>
          </a:prstGeom>
        </p:spPr>
        <p:txBody>
          <a:bodyPr vert="horz" wrap="square" lIns="0" tIns="12700" rIns="0" bIns="0" rtlCol="0">
            <a:spAutoFit/>
          </a:bodyPr>
          <a:lstStyle/>
          <a:p>
            <a:pPr marL="12700">
              <a:lnSpc>
                <a:spcPct val="100000"/>
              </a:lnSpc>
              <a:spcBef>
                <a:spcPts val="100"/>
              </a:spcBef>
            </a:pPr>
            <a:r>
              <a:rPr lang="en-US" sz="8000" spc="-55" dirty="0">
                <a:solidFill>
                  <a:srgbClr val="008037"/>
                </a:solidFill>
                <a:latin typeface="Roboto"/>
                <a:cs typeface="Roboto"/>
              </a:rPr>
              <a:t>Anmol</a:t>
            </a:r>
            <a:r>
              <a:rPr sz="8000" spc="-55" dirty="0">
                <a:solidFill>
                  <a:srgbClr val="008037"/>
                </a:solidFill>
                <a:latin typeface="Roboto"/>
                <a:cs typeface="Roboto"/>
              </a:rPr>
              <a:t>,</a:t>
            </a:r>
            <a:r>
              <a:rPr sz="8000" spc="-70" dirty="0">
                <a:solidFill>
                  <a:srgbClr val="008037"/>
                </a:solidFill>
                <a:latin typeface="Roboto"/>
                <a:cs typeface="Roboto"/>
              </a:rPr>
              <a:t> </a:t>
            </a:r>
            <a:r>
              <a:rPr sz="8000" spc="10" dirty="0">
                <a:solidFill>
                  <a:srgbClr val="008037"/>
                </a:solidFill>
                <a:latin typeface="Roboto"/>
                <a:cs typeface="Roboto"/>
              </a:rPr>
              <a:t>Offline</a:t>
            </a:r>
            <a:endParaRPr sz="8000" dirty="0">
              <a:latin typeface="Roboto"/>
              <a:cs typeface="Roboto"/>
            </a:endParaRPr>
          </a:p>
        </p:txBody>
      </p:sp>
      <p:sp>
        <p:nvSpPr>
          <p:cNvPr id="5" name="object 5"/>
          <p:cNvSpPr txBox="1"/>
          <p:nvPr/>
        </p:nvSpPr>
        <p:spPr>
          <a:xfrm>
            <a:off x="9320332" y="5629872"/>
            <a:ext cx="384238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3B3B3B"/>
                </a:solidFill>
                <a:latin typeface="Roboto"/>
                <a:cs typeface="Roboto"/>
              </a:rPr>
              <a:t>See</a:t>
            </a:r>
            <a:r>
              <a:rPr sz="3600" spc="-45" dirty="0">
                <a:solidFill>
                  <a:srgbClr val="3B3B3B"/>
                </a:solidFill>
                <a:latin typeface="Roboto"/>
                <a:cs typeface="Roboto"/>
              </a:rPr>
              <a:t> </a:t>
            </a:r>
            <a:r>
              <a:rPr sz="3600" spc="-55" dirty="0">
                <a:solidFill>
                  <a:srgbClr val="3B3B3B"/>
                </a:solidFill>
                <a:latin typeface="Roboto"/>
                <a:cs typeface="Roboto"/>
              </a:rPr>
              <a:t>you</a:t>
            </a:r>
            <a:r>
              <a:rPr sz="3600" spc="-40" dirty="0">
                <a:solidFill>
                  <a:srgbClr val="3B3B3B"/>
                </a:solidFill>
                <a:latin typeface="Roboto"/>
                <a:cs typeface="Roboto"/>
              </a:rPr>
              <a:t> </a:t>
            </a:r>
            <a:r>
              <a:rPr sz="3600" spc="-15" dirty="0">
                <a:solidFill>
                  <a:srgbClr val="3B3B3B"/>
                </a:solidFill>
                <a:latin typeface="Roboto"/>
                <a:cs typeface="Roboto"/>
              </a:rPr>
              <a:t>tomorrow.</a:t>
            </a:r>
            <a:endParaRPr sz="3600">
              <a:latin typeface="Roboto"/>
              <a:cs typeface="Roboto"/>
            </a:endParaRPr>
          </a:p>
        </p:txBody>
      </p:sp>
      <p:grpSp>
        <p:nvGrpSpPr>
          <p:cNvPr id="6" name="object 6"/>
          <p:cNvGrpSpPr/>
          <p:nvPr/>
        </p:nvGrpSpPr>
        <p:grpSpPr>
          <a:xfrm>
            <a:off x="0" y="14165"/>
            <a:ext cx="8687377" cy="10273030"/>
            <a:chOff x="0" y="14165"/>
            <a:chExt cx="8687377" cy="10273030"/>
          </a:xfrm>
        </p:grpSpPr>
        <p:sp>
          <p:nvSpPr>
            <p:cNvPr id="7" name="object 7"/>
            <p:cNvSpPr/>
            <p:nvPr/>
          </p:nvSpPr>
          <p:spPr>
            <a:xfrm>
              <a:off x="0" y="14165"/>
              <a:ext cx="6673850" cy="10273030"/>
            </a:xfrm>
            <a:custGeom>
              <a:avLst/>
              <a:gdLst/>
              <a:ahLst/>
              <a:cxnLst/>
              <a:rect l="l" t="t" r="r" b="b"/>
              <a:pathLst>
                <a:path w="6673850" h="10273030">
                  <a:moveTo>
                    <a:pt x="6405354" y="10272833"/>
                  </a:moveTo>
                  <a:lnTo>
                    <a:pt x="34372" y="10272833"/>
                  </a:lnTo>
                  <a:lnTo>
                    <a:pt x="1084" y="10262176"/>
                  </a:lnTo>
                  <a:lnTo>
                    <a:pt x="0" y="10261677"/>
                  </a:lnTo>
                  <a:lnTo>
                    <a:pt x="0" y="25321"/>
                  </a:lnTo>
                  <a:lnTo>
                    <a:pt x="1084" y="24822"/>
                  </a:lnTo>
                  <a:lnTo>
                    <a:pt x="43433" y="11264"/>
                  </a:lnTo>
                  <a:lnTo>
                    <a:pt x="87812" y="2874"/>
                  </a:lnTo>
                  <a:lnTo>
                    <a:pt x="133872" y="0"/>
                  </a:lnTo>
                  <a:lnTo>
                    <a:pt x="6305854" y="0"/>
                  </a:lnTo>
                  <a:lnTo>
                    <a:pt x="6351913" y="2874"/>
                  </a:lnTo>
                  <a:lnTo>
                    <a:pt x="6396293" y="11264"/>
                  </a:lnTo>
                  <a:lnTo>
                    <a:pt x="6438642" y="24822"/>
                  </a:lnTo>
                  <a:lnTo>
                    <a:pt x="6478612" y="43200"/>
                  </a:lnTo>
                  <a:lnTo>
                    <a:pt x="6515855" y="66047"/>
                  </a:lnTo>
                  <a:lnTo>
                    <a:pt x="6550023" y="93016"/>
                  </a:lnTo>
                  <a:lnTo>
                    <a:pt x="6580765" y="123759"/>
                  </a:lnTo>
                  <a:lnTo>
                    <a:pt x="6607735" y="157926"/>
                  </a:lnTo>
                  <a:lnTo>
                    <a:pt x="6630582" y="195169"/>
                  </a:lnTo>
                  <a:lnTo>
                    <a:pt x="6648959" y="235139"/>
                  </a:lnTo>
                  <a:lnTo>
                    <a:pt x="6662518" y="277489"/>
                  </a:lnTo>
                  <a:lnTo>
                    <a:pt x="6670908" y="321868"/>
                  </a:lnTo>
                  <a:lnTo>
                    <a:pt x="6673782" y="367929"/>
                  </a:lnTo>
                  <a:lnTo>
                    <a:pt x="6673782" y="9919070"/>
                  </a:lnTo>
                  <a:lnTo>
                    <a:pt x="6670908" y="9965131"/>
                  </a:lnTo>
                  <a:lnTo>
                    <a:pt x="6662518" y="10009510"/>
                  </a:lnTo>
                  <a:lnTo>
                    <a:pt x="6648959" y="10051859"/>
                  </a:lnTo>
                  <a:lnTo>
                    <a:pt x="6630582" y="10091829"/>
                  </a:lnTo>
                  <a:lnTo>
                    <a:pt x="6607735" y="10129072"/>
                  </a:lnTo>
                  <a:lnTo>
                    <a:pt x="6580765" y="10163239"/>
                  </a:lnTo>
                  <a:lnTo>
                    <a:pt x="6550023" y="10193982"/>
                  </a:lnTo>
                  <a:lnTo>
                    <a:pt x="6515855" y="10220951"/>
                  </a:lnTo>
                  <a:lnTo>
                    <a:pt x="6478612" y="10243799"/>
                  </a:lnTo>
                  <a:lnTo>
                    <a:pt x="6438642" y="10262176"/>
                  </a:lnTo>
                  <a:lnTo>
                    <a:pt x="6405354" y="10272833"/>
                  </a:lnTo>
                  <a:close/>
                </a:path>
              </a:pathLst>
            </a:custGeom>
            <a:solidFill>
              <a:srgbClr val="7DD957"/>
            </a:solidFill>
          </p:spPr>
          <p:txBody>
            <a:bodyPr wrap="square" lIns="0" tIns="0" rIns="0" bIns="0" rtlCol="0"/>
            <a:lstStyle/>
            <a:p>
              <a:endParaRPr/>
            </a:p>
          </p:txBody>
        </p:sp>
        <p:pic>
          <p:nvPicPr>
            <p:cNvPr id="8" name="object 8"/>
            <p:cNvPicPr/>
            <p:nvPr/>
          </p:nvPicPr>
          <p:blipFill>
            <a:blip r:embed="rId2">
              <a:extLst>
                <a:ext uri="{28A0092B-C50C-407E-A947-70E740481C1C}">
                  <a14:useLocalDpi xmlns:a14="http://schemas.microsoft.com/office/drawing/2010/main" val="0"/>
                </a:ext>
              </a:extLst>
            </a:blip>
            <a:srcRect/>
            <a:stretch/>
          </p:blipFill>
          <p:spPr>
            <a:xfrm>
              <a:off x="3219863" y="1748906"/>
              <a:ext cx="5467514" cy="681751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2"/>
              <a:ext cx="4543424" cy="1952624"/>
            </a:xfrm>
            <a:prstGeom prst="rect">
              <a:avLst/>
            </a:prstGeom>
          </p:spPr>
        </p:pic>
      </p:grpSp>
      <p:sp>
        <p:nvSpPr>
          <p:cNvPr id="5" name="object 5"/>
          <p:cNvSpPr txBox="1"/>
          <p:nvPr/>
        </p:nvSpPr>
        <p:spPr>
          <a:xfrm>
            <a:off x="7597240" y="6920530"/>
            <a:ext cx="3375559" cy="939800"/>
          </a:xfrm>
          <a:prstGeom prst="rect">
            <a:avLst/>
          </a:prstGeom>
        </p:spPr>
        <p:txBody>
          <a:bodyPr vert="horz" wrap="square" lIns="0" tIns="12700" rIns="0" bIns="0" rtlCol="0">
            <a:spAutoFit/>
          </a:bodyPr>
          <a:lstStyle/>
          <a:p>
            <a:pPr marL="502920" marR="5080" indent="-490855">
              <a:lnSpc>
                <a:spcPct val="107100"/>
              </a:lnSpc>
              <a:spcBef>
                <a:spcPts val="100"/>
              </a:spcBef>
            </a:pPr>
            <a:r>
              <a:rPr sz="2800" spc="10" dirty="0">
                <a:solidFill>
                  <a:srgbClr val="008037"/>
                </a:solidFill>
                <a:latin typeface="Roboto"/>
                <a:cs typeface="Roboto"/>
              </a:rPr>
              <a:t>REVIEW</a:t>
            </a:r>
            <a:r>
              <a:rPr sz="2800" spc="-40" dirty="0">
                <a:solidFill>
                  <a:srgbClr val="008037"/>
                </a:solidFill>
                <a:latin typeface="Roboto"/>
                <a:cs typeface="Roboto"/>
              </a:rPr>
              <a:t> </a:t>
            </a:r>
            <a:r>
              <a:rPr sz="2800" dirty="0">
                <a:solidFill>
                  <a:srgbClr val="008037"/>
                </a:solidFill>
                <a:latin typeface="Roboto"/>
                <a:cs typeface="Roboto"/>
              </a:rPr>
              <a:t>AND</a:t>
            </a:r>
            <a:r>
              <a:rPr sz="2800" spc="-40" dirty="0">
                <a:solidFill>
                  <a:srgbClr val="008037"/>
                </a:solidFill>
                <a:latin typeface="Roboto"/>
                <a:cs typeface="Roboto"/>
              </a:rPr>
              <a:t> </a:t>
            </a:r>
            <a:r>
              <a:rPr sz="2800" spc="15" dirty="0">
                <a:solidFill>
                  <a:srgbClr val="008037"/>
                </a:solidFill>
                <a:latin typeface="Roboto"/>
                <a:cs typeface="Roboto"/>
              </a:rPr>
              <a:t>NOTE </a:t>
            </a:r>
            <a:r>
              <a:rPr sz="2800" spc="-680" dirty="0">
                <a:solidFill>
                  <a:srgbClr val="008037"/>
                </a:solidFill>
                <a:latin typeface="Roboto"/>
                <a:cs typeface="Roboto"/>
              </a:rPr>
              <a:t> </a:t>
            </a:r>
            <a:r>
              <a:rPr sz="2800" spc="-35" dirty="0">
                <a:solidFill>
                  <a:srgbClr val="008037"/>
                </a:solidFill>
                <a:latin typeface="Roboto"/>
                <a:cs typeface="Roboto"/>
              </a:rPr>
              <a:t>SUBMISSION</a:t>
            </a:r>
            <a:endParaRPr sz="2800" dirty="0">
              <a:latin typeface="Roboto"/>
              <a:cs typeface="Roboto"/>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35" dirty="0"/>
              <a:t>https://bit.ly/leaf-nepal-dm01-sub</a:t>
            </a:r>
          </a:p>
        </p:txBody>
      </p:sp>
      <p:sp>
        <p:nvSpPr>
          <p:cNvPr id="7" name="object 7"/>
          <p:cNvSpPr/>
          <p:nvPr/>
        </p:nvSpPr>
        <p:spPr>
          <a:xfrm>
            <a:off x="0" y="8876397"/>
            <a:ext cx="18284190" cy="1410970"/>
          </a:xfrm>
          <a:custGeom>
            <a:avLst/>
            <a:gdLst/>
            <a:ahLst/>
            <a:cxnLst/>
            <a:rect l="l" t="t" r="r" b="b"/>
            <a:pathLst>
              <a:path w="18284190" h="1410970">
                <a:moveTo>
                  <a:pt x="18283826" y="1410601"/>
                </a:moveTo>
                <a:lnTo>
                  <a:pt x="0" y="1410601"/>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410601"/>
                </a:lnTo>
                <a:close/>
              </a:path>
            </a:pathLst>
          </a:custGeom>
          <a:solidFill>
            <a:srgbClr val="7DD957"/>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12247625" cy="1004121"/>
          </a:xfrm>
          <a:prstGeom prst="rect">
            <a:avLst/>
          </a:prstGeom>
        </p:spPr>
        <p:txBody>
          <a:bodyPr vert="horz" wrap="square" lIns="0" tIns="19050" rIns="0" bIns="0" rtlCol="0">
            <a:spAutoFit/>
          </a:bodyPr>
          <a:lstStyle/>
          <a:p>
            <a:pPr marL="19050">
              <a:spcBef>
                <a:spcPts val="150"/>
              </a:spcBef>
            </a:pPr>
            <a:r>
              <a:rPr spc="-278" dirty="0"/>
              <a:t>Project </a:t>
            </a:r>
            <a:r>
              <a:rPr spc="-323" dirty="0"/>
              <a:t>Management</a:t>
            </a:r>
            <a:r>
              <a:rPr spc="-585" dirty="0"/>
              <a:t> </a:t>
            </a:r>
            <a:r>
              <a:rPr spc="-248" dirty="0"/>
              <a:t>Methodologies</a:t>
            </a:r>
          </a:p>
        </p:txBody>
      </p:sp>
      <p:sp>
        <p:nvSpPr>
          <p:cNvPr id="3" name="object 3"/>
          <p:cNvSpPr/>
          <p:nvPr/>
        </p:nvSpPr>
        <p:spPr>
          <a:xfrm>
            <a:off x="1463040" y="2031111"/>
            <a:ext cx="1552194" cy="1553337"/>
          </a:xfrm>
          <a:prstGeom prst="rect">
            <a:avLst/>
          </a:prstGeom>
          <a:blipFill>
            <a:blip r:embed="rId2" cstate="print"/>
            <a:stretch>
              <a:fillRect/>
            </a:stretch>
          </a:blipFill>
        </p:spPr>
        <p:txBody>
          <a:bodyPr wrap="square" lIns="0" tIns="0" rIns="0" bIns="0" rtlCol="0"/>
          <a:lstStyle/>
          <a:p>
            <a:endParaRPr sz="2700"/>
          </a:p>
        </p:txBody>
      </p:sp>
      <p:sp>
        <p:nvSpPr>
          <p:cNvPr id="4" name="object 4"/>
          <p:cNvSpPr/>
          <p:nvPr/>
        </p:nvSpPr>
        <p:spPr>
          <a:xfrm>
            <a:off x="1397888" y="6284214"/>
            <a:ext cx="1537334" cy="1537335"/>
          </a:xfrm>
          <a:prstGeom prst="rect">
            <a:avLst/>
          </a:prstGeom>
          <a:blipFill>
            <a:blip r:embed="rId3" cstate="print"/>
            <a:stretch>
              <a:fillRect/>
            </a:stretch>
          </a:blipFill>
        </p:spPr>
        <p:txBody>
          <a:bodyPr wrap="square" lIns="0" tIns="0" rIns="0" bIns="0" rtlCol="0"/>
          <a:lstStyle/>
          <a:p>
            <a:endParaRPr sz="2700"/>
          </a:p>
        </p:txBody>
      </p:sp>
      <p:sp>
        <p:nvSpPr>
          <p:cNvPr id="5" name="object 5"/>
          <p:cNvSpPr/>
          <p:nvPr/>
        </p:nvSpPr>
        <p:spPr>
          <a:xfrm>
            <a:off x="12851054" y="4429962"/>
            <a:ext cx="4964430" cy="942975"/>
          </a:xfrm>
          <a:custGeom>
            <a:avLst/>
            <a:gdLst/>
            <a:ahLst/>
            <a:cxnLst/>
            <a:rect l="l" t="t" r="r" b="b"/>
            <a:pathLst>
              <a:path w="3309620" h="628650">
                <a:moveTo>
                  <a:pt x="3309010" y="497547"/>
                </a:moveTo>
                <a:lnTo>
                  <a:pt x="2898635" y="497547"/>
                </a:lnTo>
                <a:lnTo>
                  <a:pt x="2898635" y="373316"/>
                </a:lnTo>
                <a:lnTo>
                  <a:pt x="1741601" y="373316"/>
                </a:lnTo>
                <a:lnTo>
                  <a:pt x="1741601" y="248881"/>
                </a:lnTo>
                <a:lnTo>
                  <a:pt x="957757" y="248881"/>
                </a:lnTo>
                <a:lnTo>
                  <a:pt x="957757" y="124434"/>
                </a:lnTo>
                <a:lnTo>
                  <a:pt x="584619" y="124434"/>
                </a:lnTo>
                <a:lnTo>
                  <a:pt x="584619" y="0"/>
                </a:lnTo>
                <a:lnTo>
                  <a:pt x="0" y="0"/>
                </a:lnTo>
                <a:lnTo>
                  <a:pt x="0" y="130619"/>
                </a:lnTo>
                <a:lnTo>
                  <a:pt x="578370" y="130619"/>
                </a:lnTo>
                <a:lnTo>
                  <a:pt x="578370" y="255054"/>
                </a:lnTo>
                <a:lnTo>
                  <a:pt x="951547" y="255054"/>
                </a:lnTo>
                <a:lnTo>
                  <a:pt x="951547" y="379501"/>
                </a:lnTo>
                <a:lnTo>
                  <a:pt x="1735353" y="379501"/>
                </a:lnTo>
                <a:lnTo>
                  <a:pt x="1735353" y="503936"/>
                </a:lnTo>
                <a:lnTo>
                  <a:pt x="2892425" y="503936"/>
                </a:lnTo>
                <a:lnTo>
                  <a:pt x="2892425" y="628103"/>
                </a:lnTo>
                <a:lnTo>
                  <a:pt x="3309010" y="628103"/>
                </a:lnTo>
                <a:lnTo>
                  <a:pt x="3309010" y="497547"/>
                </a:lnTo>
                <a:close/>
              </a:path>
            </a:pathLst>
          </a:custGeom>
          <a:solidFill>
            <a:srgbClr val="ACB8C9"/>
          </a:solidFill>
        </p:spPr>
        <p:txBody>
          <a:bodyPr wrap="square" lIns="0" tIns="0" rIns="0" bIns="0" rtlCol="0"/>
          <a:lstStyle/>
          <a:p>
            <a:endParaRPr sz="2700"/>
          </a:p>
        </p:txBody>
      </p:sp>
      <p:graphicFrame>
        <p:nvGraphicFramePr>
          <p:cNvPr id="6" name="object 6"/>
          <p:cNvGraphicFramePr>
            <a:graphicFrameLocks noGrp="1"/>
          </p:cNvGraphicFramePr>
          <p:nvPr/>
        </p:nvGraphicFramePr>
        <p:xfrm>
          <a:off x="10205180" y="3846671"/>
          <a:ext cx="7611420" cy="1516125"/>
        </p:xfrm>
        <a:graphic>
          <a:graphicData uri="http://schemas.openxmlformats.org/drawingml/2006/table">
            <a:tbl>
              <a:tblPr firstRow="1" bandRow="1">
                <a:tableStyleId>{2D5ABB26-0587-4C30-8999-92F81FD0307C}</a:tableStyleId>
              </a:tblPr>
              <a:tblGrid>
                <a:gridCol w="464820">
                  <a:extLst>
                    <a:ext uri="{9D8B030D-6E8A-4147-A177-3AD203B41FA5}">
                      <a16:colId xmlns:a16="http://schemas.microsoft.com/office/drawing/2014/main" val="20000"/>
                    </a:ext>
                  </a:extLst>
                </a:gridCol>
                <a:gridCol w="2174558">
                  <a:extLst>
                    <a:ext uri="{9D8B030D-6E8A-4147-A177-3AD203B41FA5}">
                      <a16:colId xmlns:a16="http://schemas.microsoft.com/office/drawing/2014/main" val="20001"/>
                    </a:ext>
                  </a:extLst>
                </a:gridCol>
                <a:gridCol w="252413">
                  <a:extLst>
                    <a:ext uri="{9D8B030D-6E8A-4147-A177-3AD203B41FA5}">
                      <a16:colId xmlns:a16="http://schemas.microsoft.com/office/drawing/2014/main" val="20002"/>
                    </a:ext>
                  </a:extLst>
                </a:gridCol>
                <a:gridCol w="308609">
                  <a:extLst>
                    <a:ext uri="{9D8B030D-6E8A-4147-A177-3AD203B41FA5}">
                      <a16:colId xmlns:a16="http://schemas.microsoft.com/office/drawing/2014/main" val="20003"/>
                    </a:ext>
                  </a:extLst>
                </a:gridCol>
                <a:gridCol w="308609">
                  <a:extLst>
                    <a:ext uri="{9D8B030D-6E8A-4147-A177-3AD203B41FA5}">
                      <a16:colId xmlns:a16="http://schemas.microsoft.com/office/drawing/2014/main" val="20004"/>
                    </a:ext>
                  </a:extLst>
                </a:gridCol>
                <a:gridCol w="308609">
                  <a:extLst>
                    <a:ext uri="{9D8B030D-6E8A-4147-A177-3AD203B41FA5}">
                      <a16:colId xmlns:a16="http://schemas.microsoft.com/office/drawing/2014/main" val="20005"/>
                    </a:ext>
                  </a:extLst>
                </a:gridCol>
                <a:gridCol w="252413">
                  <a:extLst>
                    <a:ext uri="{9D8B030D-6E8A-4147-A177-3AD203B41FA5}">
                      <a16:colId xmlns:a16="http://schemas.microsoft.com/office/drawing/2014/main" val="20006"/>
                    </a:ext>
                  </a:extLst>
                </a:gridCol>
                <a:gridCol w="308609">
                  <a:extLst>
                    <a:ext uri="{9D8B030D-6E8A-4147-A177-3AD203B41FA5}">
                      <a16:colId xmlns:a16="http://schemas.microsoft.com/office/drawing/2014/main" val="20007"/>
                    </a:ext>
                  </a:extLst>
                </a:gridCol>
                <a:gridCol w="308609">
                  <a:extLst>
                    <a:ext uri="{9D8B030D-6E8A-4147-A177-3AD203B41FA5}">
                      <a16:colId xmlns:a16="http://schemas.microsoft.com/office/drawing/2014/main" val="20008"/>
                    </a:ext>
                  </a:extLst>
                </a:gridCol>
                <a:gridCol w="308609">
                  <a:extLst>
                    <a:ext uri="{9D8B030D-6E8A-4147-A177-3AD203B41FA5}">
                      <a16:colId xmlns:a16="http://schemas.microsoft.com/office/drawing/2014/main" val="20009"/>
                    </a:ext>
                  </a:extLst>
                </a:gridCol>
                <a:gridCol w="252413">
                  <a:extLst>
                    <a:ext uri="{9D8B030D-6E8A-4147-A177-3AD203B41FA5}">
                      <a16:colId xmlns:a16="http://schemas.microsoft.com/office/drawing/2014/main" val="20010"/>
                    </a:ext>
                  </a:extLst>
                </a:gridCol>
                <a:gridCol w="252413">
                  <a:extLst>
                    <a:ext uri="{9D8B030D-6E8A-4147-A177-3AD203B41FA5}">
                      <a16:colId xmlns:a16="http://schemas.microsoft.com/office/drawing/2014/main" val="20011"/>
                    </a:ext>
                  </a:extLst>
                </a:gridCol>
                <a:gridCol w="308609">
                  <a:extLst>
                    <a:ext uri="{9D8B030D-6E8A-4147-A177-3AD203B41FA5}">
                      <a16:colId xmlns:a16="http://schemas.microsoft.com/office/drawing/2014/main" val="20012"/>
                    </a:ext>
                  </a:extLst>
                </a:gridCol>
                <a:gridCol w="308609">
                  <a:extLst>
                    <a:ext uri="{9D8B030D-6E8A-4147-A177-3AD203B41FA5}">
                      <a16:colId xmlns:a16="http://schemas.microsoft.com/office/drawing/2014/main" val="20013"/>
                    </a:ext>
                  </a:extLst>
                </a:gridCol>
                <a:gridCol w="308609">
                  <a:extLst>
                    <a:ext uri="{9D8B030D-6E8A-4147-A177-3AD203B41FA5}">
                      <a16:colId xmlns:a16="http://schemas.microsoft.com/office/drawing/2014/main" val="20014"/>
                    </a:ext>
                  </a:extLst>
                </a:gridCol>
                <a:gridCol w="308609">
                  <a:extLst>
                    <a:ext uri="{9D8B030D-6E8A-4147-A177-3AD203B41FA5}">
                      <a16:colId xmlns:a16="http://schemas.microsoft.com/office/drawing/2014/main" val="20015"/>
                    </a:ext>
                  </a:extLst>
                </a:gridCol>
                <a:gridCol w="252413">
                  <a:extLst>
                    <a:ext uri="{9D8B030D-6E8A-4147-A177-3AD203B41FA5}">
                      <a16:colId xmlns:a16="http://schemas.microsoft.com/office/drawing/2014/main" val="20016"/>
                    </a:ext>
                  </a:extLst>
                </a:gridCol>
                <a:gridCol w="308609">
                  <a:extLst>
                    <a:ext uri="{9D8B030D-6E8A-4147-A177-3AD203B41FA5}">
                      <a16:colId xmlns:a16="http://schemas.microsoft.com/office/drawing/2014/main" val="20017"/>
                    </a:ext>
                  </a:extLst>
                </a:gridCol>
                <a:gridCol w="315278">
                  <a:extLst>
                    <a:ext uri="{9D8B030D-6E8A-4147-A177-3AD203B41FA5}">
                      <a16:colId xmlns:a16="http://schemas.microsoft.com/office/drawing/2014/main" val="20018"/>
                    </a:ext>
                  </a:extLst>
                </a:gridCol>
              </a:tblGrid>
              <a:tr h="207729">
                <a:tc>
                  <a:txBody>
                    <a:bodyPr/>
                    <a:lstStyle/>
                    <a:p>
                      <a:pPr>
                        <a:lnSpc>
                          <a:spcPct val="100000"/>
                        </a:lnSpc>
                      </a:pPr>
                      <a:endParaRPr sz="1100">
                        <a:latin typeface="Times New Roman"/>
                        <a:cs typeface="Times New Roman"/>
                      </a:endParaRPr>
                    </a:p>
                  </a:txBody>
                  <a:tcPr marL="0" marR="0" marT="0" marB="0">
                    <a:lnL w="19050">
                      <a:solidFill>
                        <a:srgbClr val="000000"/>
                      </a:solidFill>
                      <a:prstDash val="solid"/>
                    </a:lnL>
                    <a:lnR w="6350">
                      <a:solidFill>
                        <a:srgbClr val="000000"/>
                      </a:solidFill>
                      <a:prstDash val="solid"/>
                    </a:lnR>
                    <a:lnT w="19050">
                      <a:solidFill>
                        <a:srgbClr val="000000"/>
                      </a:solidFill>
                      <a:prstDash val="solid"/>
                    </a:lnT>
                  </a:tcPr>
                </a:tc>
                <a:tc gridSpan="18">
                  <a:txBody>
                    <a:bodyPr/>
                    <a:lstStyle/>
                    <a:p>
                      <a:pPr marL="21590">
                        <a:lnSpc>
                          <a:spcPct val="100000"/>
                        </a:lnSpc>
                        <a:spcBef>
                          <a:spcPts val="195"/>
                        </a:spcBef>
                        <a:tabLst>
                          <a:tab pos="1706880" algn="l"/>
                          <a:tab pos="2472055" algn="l"/>
                          <a:tab pos="3281045" algn="l"/>
                          <a:tab pos="3884295" algn="l"/>
                          <a:tab pos="4387850" algn="l"/>
                        </a:tabLst>
                      </a:pPr>
                      <a:r>
                        <a:rPr sz="900" spc="25" dirty="0">
                          <a:latin typeface="Arial Black"/>
                          <a:cs typeface="Arial Black"/>
                        </a:rPr>
                        <a:t>Year</a:t>
                      </a:r>
                      <a:r>
                        <a:rPr sz="900" spc="5" dirty="0">
                          <a:latin typeface="Arial Black"/>
                          <a:cs typeface="Arial Black"/>
                        </a:rPr>
                        <a:t> </a:t>
                      </a:r>
                      <a:r>
                        <a:rPr sz="900" spc="30" dirty="0">
                          <a:latin typeface="Arial Black"/>
                          <a:cs typeface="Arial Black"/>
                        </a:rPr>
                        <a:t>2020	</a:t>
                      </a:r>
                      <a:r>
                        <a:rPr sz="1400" spc="44" baseline="4629" dirty="0">
                          <a:latin typeface="Carlito"/>
                          <a:cs typeface="Carlito"/>
                        </a:rPr>
                        <a:t>January	</a:t>
                      </a:r>
                      <a:r>
                        <a:rPr sz="1400" spc="30" baseline="4629" dirty="0">
                          <a:latin typeface="Carlito"/>
                          <a:cs typeface="Carlito"/>
                        </a:rPr>
                        <a:t>February	</a:t>
                      </a:r>
                      <a:r>
                        <a:rPr sz="1400" spc="44" baseline="4629" dirty="0">
                          <a:latin typeface="Carlito"/>
                          <a:cs typeface="Carlito"/>
                        </a:rPr>
                        <a:t>March	</a:t>
                      </a:r>
                      <a:r>
                        <a:rPr sz="1400" spc="30" baseline="4629" dirty="0">
                          <a:latin typeface="Carlito"/>
                          <a:cs typeface="Carlito"/>
                        </a:rPr>
                        <a:t>April	</a:t>
                      </a:r>
                      <a:r>
                        <a:rPr sz="1400" spc="44" baseline="4629" dirty="0">
                          <a:latin typeface="Carlito"/>
                          <a:cs typeface="Carlito"/>
                        </a:rPr>
                        <a:t>May</a:t>
                      </a:r>
                      <a:endParaRPr sz="1400" baseline="4629">
                        <a:latin typeface="Carlito"/>
                        <a:cs typeface="Carlito"/>
                      </a:endParaRPr>
                    </a:p>
                  </a:txBody>
                  <a:tcPr marL="0" marR="0" marT="37148" marB="0">
                    <a:lnL w="6350">
                      <a:solidFill>
                        <a:srgbClr val="000000"/>
                      </a:solidFill>
                      <a:prstDash val="solid"/>
                    </a:lnL>
                    <a:lnR w="9525">
                      <a:solidFill>
                        <a:srgbClr val="000000"/>
                      </a:solidFill>
                      <a:prstDash val="solid"/>
                    </a:lnR>
                    <a:lnT w="19050">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2024">
                <a:tc rowSpan="2" gridSpan="2">
                  <a:txBody>
                    <a:bodyPr/>
                    <a:lstStyle/>
                    <a:p>
                      <a:pPr>
                        <a:lnSpc>
                          <a:spcPct val="100000"/>
                        </a:lnSpc>
                        <a:spcBef>
                          <a:spcPts val="35"/>
                        </a:spcBef>
                      </a:pPr>
                      <a:endParaRPr sz="1300">
                        <a:latin typeface="Times New Roman"/>
                        <a:cs typeface="Times New Roman"/>
                      </a:endParaRPr>
                    </a:p>
                    <a:p>
                      <a:pPr marL="100965">
                        <a:lnSpc>
                          <a:spcPts val="819"/>
                        </a:lnSpc>
                        <a:tabLst>
                          <a:tab pos="890905" algn="l"/>
                        </a:tabLst>
                      </a:pPr>
                      <a:r>
                        <a:rPr sz="1400" i="1" spc="22" baseline="4629" dirty="0">
                          <a:latin typeface="Carlito"/>
                          <a:cs typeface="Carlito"/>
                        </a:rPr>
                        <a:t>Ind	</a:t>
                      </a:r>
                      <a:r>
                        <a:rPr sz="1100" u="sng" spc="15" dirty="0">
                          <a:uFill>
                            <a:solidFill>
                              <a:srgbClr val="000000"/>
                            </a:solidFill>
                          </a:uFill>
                          <a:latin typeface="Carlito"/>
                          <a:cs typeface="Carlito"/>
                        </a:rPr>
                        <a:t>Activity</a:t>
                      </a:r>
                      <a:endParaRPr sz="1100">
                        <a:latin typeface="Carlito"/>
                        <a:cs typeface="Carlito"/>
                      </a:endParaRPr>
                    </a:p>
                  </a:txBody>
                  <a:tcPr marL="0" marR="0" marT="6668" marB="0">
                    <a:lnL w="19050">
                      <a:solidFill>
                        <a:srgbClr val="000000"/>
                      </a:solidFill>
                      <a:prstDash val="solid"/>
                    </a:lnL>
                  </a:tcPr>
                </a:tc>
                <a:tc rowSpan="2" hMerge="1">
                  <a:txBody>
                    <a:bodyPr/>
                    <a:lstStyle/>
                    <a:p>
                      <a:endParaRPr/>
                    </a:p>
                  </a:txBody>
                  <a:tcPr marL="0" marR="0" marT="0" marB="0"/>
                </a:tc>
                <a:tc>
                  <a:txBody>
                    <a:bodyPr/>
                    <a:lstStyle/>
                    <a:p>
                      <a:pPr marL="3175" algn="ctr">
                        <a:lnSpc>
                          <a:spcPct val="100000"/>
                        </a:lnSpc>
                        <a:spcBef>
                          <a:spcPts val="85"/>
                        </a:spcBef>
                      </a:pPr>
                      <a:r>
                        <a:rPr sz="900" spc="20" dirty="0">
                          <a:latin typeface="Carlito"/>
                          <a:cs typeface="Carlito"/>
                        </a:rPr>
                        <a:t>1/6</a:t>
                      </a:r>
                      <a:endParaRPr sz="900">
                        <a:latin typeface="Carlito"/>
                        <a:cs typeface="Carlito"/>
                      </a:endParaRPr>
                    </a:p>
                  </a:txBody>
                  <a:tcPr marL="0" marR="0" marT="16193" marB="0">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1/13</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1/20</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1/27</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3175" algn="ctr">
                        <a:lnSpc>
                          <a:spcPct val="100000"/>
                        </a:lnSpc>
                        <a:spcBef>
                          <a:spcPts val="85"/>
                        </a:spcBef>
                      </a:pPr>
                      <a:r>
                        <a:rPr sz="900" spc="20" dirty="0">
                          <a:latin typeface="Carlito"/>
                          <a:cs typeface="Carlito"/>
                        </a:rPr>
                        <a:t>2/3</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2/10</a:t>
                      </a:r>
                      <a:endParaRPr sz="900">
                        <a:latin typeface="Carlito"/>
                        <a:cs typeface="Carlito"/>
                      </a:endParaRPr>
                    </a:p>
                  </a:txBody>
                  <a:tcPr marL="0" marR="0" marT="16193" marB="0">
                    <a:lnL w="6350">
                      <a:solidFill>
                        <a:srgbClr val="DADCDD"/>
                      </a:solidFill>
                      <a:prstDash val="solid"/>
                    </a:lnL>
                    <a:lnR w="9525">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2/17</a:t>
                      </a:r>
                      <a:endParaRPr sz="900">
                        <a:latin typeface="Carlito"/>
                        <a:cs typeface="Carlito"/>
                      </a:endParaRPr>
                    </a:p>
                  </a:txBody>
                  <a:tcPr marL="0" marR="0" marT="16193" marB="0">
                    <a:lnL w="9525">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2/24</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7305">
                        <a:lnSpc>
                          <a:spcPct val="100000"/>
                        </a:lnSpc>
                        <a:spcBef>
                          <a:spcPts val="85"/>
                        </a:spcBef>
                      </a:pPr>
                      <a:r>
                        <a:rPr sz="900" spc="20" dirty="0">
                          <a:latin typeface="Carlito"/>
                          <a:cs typeface="Carlito"/>
                        </a:rPr>
                        <a:t>3/2</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7305">
                        <a:lnSpc>
                          <a:spcPct val="100000"/>
                        </a:lnSpc>
                        <a:spcBef>
                          <a:spcPts val="85"/>
                        </a:spcBef>
                      </a:pPr>
                      <a:r>
                        <a:rPr sz="900" spc="20" dirty="0">
                          <a:latin typeface="Carlito"/>
                          <a:cs typeface="Carlito"/>
                        </a:rPr>
                        <a:t>3/9</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1590">
                        <a:lnSpc>
                          <a:spcPct val="100000"/>
                        </a:lnSpc>
                        <a:spcBef>
                          <a:spcPts val="85"/>
                        </a:spcBef>
                      </a:pPr>
                      <a:r>
                        <a:rPr sz="900" spc="20" dirty="0">
                          <a:latin typeface="Carlito"/>
                          <a:cs typeface="Carlito"/>
                        </a:rPr>
                        <a:t>3/16</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1590">
                        <a:lnSpc>
                          <a:spcPct val="100000"/>
                        </a:lnSpc>
                        <a:spcBef>
                          <a:spcPts val="85"/>
                        </a:spcBef>
                      </a:pPr>
                      <a:r>
                        <a:rPr sz="900" spc="20" dirty="0">
                          <a:latin typeface="Carlito"/>
                          <a:cs typeface="Carlito"/>
                        </a:rPr>
                        <a:t>3/23</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4/20</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gn="ctr">
                        <a:lnSpc>
                          <a:spcPct val="100000"/>
                        </a:lnSpc>
                        <a:spcBef>
                          <a:spcPts val="85"/>
                        </a:spcBef>
                      </a:pPr>
                      <a:r>
                        <a:rPr sz="900" spc="20" dirty="0">
                          <a:latin typeface="Carlito"/>
                          <a:cs typeface="Carlito"/>
                        </a:rPr>
                        <a:t>4/27</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3175" algn="ctr">
                        <a:lnSpc>
                          <a:spcPct val="100000"/>
                        </a:lnSpc>
                        <a:spcBef>
                          <a:spcPts val="85"/>
                        </a:spcBef>
                      </a:pPr>
                      <a:r>
                        <a:rPr sz="900" spc="20" dirty="0">
                          <a:latin typeface="Carlito"/>
                          <a:cs typeface="Carlito"/>
                        </a:rPr>
                        <a:t>5/4</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1590">
                        <a:lnSpc>
                          <a:spcPct val="100000"/>
                        </a:lnSpc>
                        <a:spcBef>
                          <a:spcPts val="85"/>
                        </a:spcBef>
                      </a:pPr>
                      <a:r>
                        <a:rPr sz="900" spc="20" dirty="0">
                          <a:latin typeface="Carlito"/>
                          <a:cs typeface="Carlito"/>
                        </a:rPr>
                        <a:t>5/11</a:t>
                      </a:r>
                      <a:endParaRPr sz="900">
                        <a:latin typeface="Carlito"/>
                        <a:cs typeface="Carlito"/>
                      </a:endParaRPr>
                    </a:p>
                  </a:txBody>
                  <a:tcPr marL="0" marR="0" marT="16193"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marL="21590">
                        <a:lnSpc>
                          <a:spcPct val="100000"/>
                        </a:lnSpc>
                        <a:spcBef>
                          <a:spcPts val="85"/>
                        </a:spcBef>
                      </a:pPr>
                      <a:r>
                        <a:rPr sz="900" spc="20" dirty="0">
                          <a:latin typeface="Carlito"/>
                          <a:cs typeface="Carlito"/>
                        </a:rPr>
                        <a:t>5/18</a:t>
                      </a:r>
                      <a:endParaRPr sz="900">
                        <a:latin typeface="Carlito"/>
                        <a:cs typeface="Carlito"/>
                      </a:endParaRPr>
                    </a:p>
                  </a:txBody>
                  <a:tcPr marL="0" marR="0" marT="16193" marB="0">
                    <a:lnL w="6350">
                      <a:solidFill>
                        <a:srgbClr val="DADCDD"/>
                      </a:solidFill>
                      <a:prstDash val="solid"/>
                    </a:lnL>
                    <a:lnR w="19050">
                      <a:solidFill>
                        <a:srgbClr val="000000"/>
                      </a:solidFill>
                      <a:prstDash val="solid"/>
                    </a:lnR>
                    <a:lnB w="6350">
                      <a:solidFill>
                        <a:srgbClr val="DADCDD"/>
                      </a:solidFill>
                      <a:prstDash val="solid"/>
                    </a:lnB>
                  </a:tcPr>
                </a:tc>
                <a:extLst>
                  <a:ext uri="{0D108BD9-81ED-4DB2-BD59-A6C34878D82A}">
                    <a16:rowId xmlns:a16="http://schemas.microsoft.com/office/drawing/2014/main" val="10001"/>
                  </a:ext>
                </a:extLst>
              </a:tr>
              <a:tr h="186504">
                <a:tc gridSpan="2" vMerge="1">
                  <a:txBody>
                    <a:bodyPr/>
                    <a:lstStyle/>
                    <a:p>
                      <a:endParaRPr/>
                    </a:p>
                  </a:txBody>
                  <a:tcPr marL="0" marR="0" marT="4445" marB="0">
                    <a:lnL w="19050">
                      <a:solidFill>
                        <a:srgbClr val="000000"/>
                      </a:solidFill>
                      <a:prstDash val="solid"/>
                    </a:lnL>
                  </a:tcPr>
                </a:tc>
                <a:tc hMerge="1" vMerge="1">
                  <a:txBody>
                    <a:bodyPr/>
                    <a:lstStyle/>
                    <a:p>
                      <a:endParaRPr/>
                    </a:p>
                  </a:txBody>
                  <a:tcPr marL="0" marR="0" marT="0" marB="0"/>
                </a:tc>
                <a:tc>
                  <a:txBody>
                    <a:bodyPr/>
                    <a:lstStyle/>
                    <a:p>
                      <a:pPr marR="635" algn="ctr">
                        <a:lnSpc>
                          <a:spcPct val="100000"/>
                        </a:lnSpc>
                        <a:spcBef>
                          <a:spcPts val="110"/>
                        </a:spcBef>
                      </a:pPr>
                      <a:r>
                        <a:rPr sz="900" i="1" dirty="0">
                          <a:latin typeface="Carlito"/>
                          <a:cs typeface="Carlito"/>
                        </a:rPr>
                        <a:t>1</a:t>
                      </a:r>
                      <a:endParaRPr sz="900">
                        <a:latin typeface="Carlito"/>
                        <a:cs typeface="Carlito"/>
                      </a:endParaRPr>
                    </a:p>
                  </a:txBody>
                  <a:tcPr marL="0" marR="0" marT="20955" marB="0">
                    <a:lnR w="6350">
                      <a:solidFill>
                        <a:srgbClr val="DADCDD"/>
                      </a:solidFill>
                      <a:prstDash val="solid"/>
                    </a:lnR>
                    <a:lnT w="6350">
                      <a:solidFill>
                        <a:srgbClr val="DADCDD"/>
                      </a:solidFill>
                      <a:prstDash val="solid"/>
                    </a:lnT>
                  </a:tcPr>
                </a:tc>
                <a:tc>
                  <a:txBody>
                    <a:bodyPr/>
                    <a:lstStyle/>
                    <a:p>
                      <a:pPr marR="635" algn="ctr">
                        <a:lnSpc>
                          <a:spcPct val="100000"/>
                        </a:lnSpc>
                        <a:spcBef>
                          <a:spcPts val="110"/>
                        </a:spcBef>
                      </a:pPr>
                      <a:r>
                        <a:rPr sz="900" i="1" dirty="0">
                          <a:latin typeface="Carlito"/>
                          <a:cs typeface="Carlito"/>
                        </a:rPr>
                        <a:t>2</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marR="1905" algn="ctr">
                        <a:lnSpc>
                          <a:spcPct val="100000"/>
                        </a:lnSpc>
                        <a:spcBef>
                          <a:spcPts val="110"/>
                        </a:spcBef>
                      </a:pPr>
                      <a:r>
                        <a:rPr sz="900" i="1" dirty="0">
                          <a:latin typeface="Carlito"/>
                          <a:cs typeface="Carlito"/>
                        </a:rPr>
                        <a:t>3</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marR="635" algn="ctr">
                        <a:lnSpc>
                          <a:spcPct val="100000"/>
                        </a:lnSpc>
                        <a:spcBef>
                          <a:spcPts val="110"/>
                        </a:spcBef>
                      </a:pPr>
                      <a:r>
                        <a:rPr sz="900" i="1" dirty="0">
                          <a:latin typeface="Carlito"/>
                          <a:cs typeface="Carlito"/>
                        </a:rPr>
                        <a:t>4</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900" i="1" dirty="0">
                          <a:latin typeface="Carlito"/>
                          <a:cs typeface="Carlito"/>
                        </a:rPr>
                        <a:t>5</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900" i="1" dirty="0">
                          <a:latin typeface="Carlito"/>
                          <a:cs typeface="Carlito"/>
                        </a:rPr>
                        <a:t>6</a:t>
                      </a:r>
                      <a:endParaRPr sz="900">
                        <a:latin typeface="Carlito"/>
                        <a:cs typeface="Carlito"/>
                      </a:endParaRPr>
                    </a:p>
                  </a:txBody>
                  <a:tcPr marL="0" marR="0" marT="20955" marB="0">
                    <a:lnL w="6350">
                      <a:solidFill>
                        <a:srgbClr val="DADCDD"/>
                      </a:solidFill>
                      <a:prstDash val="solid"/>
                    </a:lnL>
                    <a:lnR w="9525">
                      <a:solidFill>
                        <a:srgbClr val="DADCDD"/>
                      </a:solidFill>
                      <a:prstDash val="solid"/>
                    </a:lnR>
                    <a:lnT w="6350">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900" i="1" dirty="0">
                          <a:latin typeface="Carlito"/>
                          <a:cs typeface="Carlito"/>
                        </a:rPr>
                        <a:t>7</a:t>
                      </a:r>
                      <a:endParaRPr sz="900">
                        <a:latin typeface="Carlito"/>
                        <a:cs typeface="Carlito"/>
                      </a:endParaRPr>
                    </a:p>
                  </a:txBody>
                  <a:tcPr marL="0" marR="0" marT="20955" marB="0">
                    <a:lnL w="9525">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900" i="1" dirty="0">
                          <a:latin typeface="Carlito"/>
                          <a:cs typeface="Carlito"/>
                        </a:rPr>
                        <a:t>8</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58419">
                        <a:lnSpc>
                          <a:spcPct val="100000"/>
                        </a:lnSpc>
                        <a:spcBef>
                          <a:spcPts val="110"/>
                        </a:spcBef>
                      </a:pPr>
                      <a:r>
                        <a:rPr sz="900" i="1" dirty="0">
                          <a:latin typeface="Carlito"/>
                          <a:cs typeface="Carlito"/>
                        </a:rPr>
                        <a:t>9</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33655">
                        <a:lnSpc>
                          <a:spcPct val="100000"/>
                        </a:lnSpc>
                        <a:spcBef>
                          <a:spcPts val="110"/>
                        </a:spcBef>
                      </a:pPr>
                      <a:r>
                        <a:rPr sz="900" i="1" spc="30" dirty="0">
                          <a:latin typeface="Carlito"/>
                          <a:cs typeface="Carlito"/>
                        </a:rPr>
                        <a:t>10</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52705">
                        <a:lnSpc>
                          <a:spcPct val="100000"/>
                        </a:lnSpc>
                        <a:spcBef>
                          <a:spcPts val="110"/>
                        </a:spcBef>
                      </a:pPr>
                      <a:r>
                        <a:rPr sz="900" i="1" spc="30" dirty="0">
                          <a:latin typeface="Carlito"/>
                          <a:cs typeface="Carlito"/>
                        </a:rPr>
                        <a:t>11</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52705">
                        <a:lnSpc>
                          <a:spcPct val="100000"/>
                        </a:lnSpc>
                        <a:spcBef>
                          <a:spcPts val="110"/>
                        </a:spcBef>
                      </a:pPr>
                      <a:r>
                        <a:rPr sz="900" i="1" spc="30" dirty="0">
                          <a:latin typeface="Carlito"/>
                          <a:cs typeface="Carlito"/>
                        </a:rPr>
                        <a:t>12</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4445" algn="ctr">
                        <a:lnSpc>
                          <a:spcPct val="100000"/>
                        </a:lnSpc>
                        <a:spcBef>
                          <a:spcPts val="110"/>
                        </a:spcBef>
                      </a:pPr>
                      <a:r>
                        <a:rPr sz="900" i="1" spc="30" dirty="0">
                          <a:latin typeface="Carlito"/>
                          <a:cs typeface="Carlito"/>
                        </a:rPr>
                        <a:t>16</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4445" algn="ctr">
                        <a:lnSpc>
                          <a:spcPct val="100000"/>
                        </a:lnSpc>
                        <a:spcBef>
                          <a:spcPts val="110"/>
                        </a:spcBef>
                      </a:pPr>
                      <a:r>
                        <a:rPr sz="900" i="1" spc="30" dirty="0">
                          <a:latin typeface="Carlito"/>
                          <a:cs typeface="Carlito"/>
                        </a:rPr>
                        <a:t>17</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R="5080" algn="ctr">
                        <a:lnSpc>
                          <a:spcPct val="100000"/>
                        </a:lnSpc>
                        <a:spcBef>
                          <a:spcPts val="110"/>
                        </a:spcBef>
                      </a:pPr>
                      <a:r>
                        <a:rPr sz="900" i="1" spc="30" dirty="0">
                          <a:latin typeface="Carlito"/>
                          <a:cs typeface="Carlito"/>
                        </a:rPr>
                        <a:t>18</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52705">
                        <a:lnSpc>
                          <a:spcPct val="100000"/>
                        </a:lnSpc>
                        <a:spcBef>
                          <a:spcPts val="110"/>
                        </a:spcBef>
                      </a:pPr>
                      <a:r>
                        <a:rPr sz="900" i="1" spc="30" dirty="0">
                          <a:latin typeface="Carlito"/>
                          <a:cs typeface="Carlito"/>
                        </a:rPr>
                        <a:t>19</a:t>
                      </a:r>
                      <a:endParaRPr sz="900">
                        <a:latin typeface="Carlito"/>
                        <a:cs typeface="Carlito"/>
                      </a:endParaRPr>
                    </a:p>
                  </a:txBody>
                  <a:tcPr marL="0" marR="0" marT="20955"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52705">
                        <a:lnSpc>
                          <a:spcPct val="100000"/>
                        </a:lnSpc>
                        <a:spcBef>
                          <a:spcPts val="110"/>
                        </a:spcBef>
                      </a:pPr>
                      <a:r>
                        <a:rPr sz="900" i="1" spc="30" dirty="0">
                          <a:latin typeface="Carlito"/>
                          <a:cs typeface="Carlito"/>
                        </a:rPr>
                        <a:t>20</a:t>
                      </a:r>
                      <a:endParaRPr sz="900">
                        <a:latin typeface="Carlito"/>
                        <a:cs typeface="Carlito"/>
                      </a:endParaRPr>
                    </a:p>
                  </a:txBody>
                  <a:tcPr marL="0" marR="0" marT="20955" marB="0">
                    <a:lnL w="6350">
                      <a:solidFill>
                        <a:srgbClr val="DADCDD"/>
                      </a:solidFill>
                      <a:prstDash val="solid"/>
                    </a:lnL>
                    <a:lnR w="19050">
                      <a:solidFill>
                        <a:srgbClr val="000000"/>
                      </a:solidFill>
                      <a:prstDash val="solid"/>
                    </a:lnR>
                    <a:lnT w="6350">
                      <a:solidFill>
                        <a:srgbClr val="DADCDD"/>
                      </a:solidFill>
                      <a:prstDash val="solid"/>
                    </a:lnT>
                    <a:lnB w="9525">
                      <a:solidFill>
                        <a:srgbClr val="DADCDD"/>
                      </a:solidFill>
                      <a:prstDash val="solid"/>
                    </a:lnB>
                  </a:tcPr>
                </a:tc>
                <a:extLst>
                  <a:ext uri="{0D108BD9-81ED-4DB2-BD59-A6C34878D82A}">
                    <a16:rowId xmlns:a16="http://schemas.microsoft.com/office/drawing/2014/main" val="10002"/>
                  </a:ext>
                </a:extLst>
              </a:tr>
              <a:tr h="186504">
                <a:tc>
                  <a:txBody>
                    <a:bodyPr/>
                    <a:lstStyle/>
                    <a:p>
                      <a:pPr marR="114935" algn="r">
                        <a:lnSpc>
                          <a:spcPts val="819"/>
                        </a:lnSpc>
                        <a:spcBef>
                          <a:spcPts val="55"/>
                        </a:spcBef>
                      </a:pPr>
                      <a:r>
                        <a:rPr sz="1100" dirty="0">
                          <a:latin typeface="Carlito"/>
                          <a:cs typeface="Carlito"/>
                        </a:rPr>
                        <a:t>A</a:t>
                      </a:r>
                      <a:endParaRPr sz="1100">
                        <a:latin typeface="Carlito"/>
                        <a:cs typeface="Carlito"/>
                      </a:endParaRPr>
                    </a:p>
                  </a:txBody>
                  <a:tcPr marL="0" marR="0" marT="10478" marB="0">
                    <a:lnL w="19050">
                      <a:solidFill>
                        <a:srgbClr val="000000"/>
                      </a:solidFill>
                      <a:prstDash val="solid"/>
                    </a:lnL>
                    <a:lnR w="6350">
                      <a:solidFill>
                        <a:srgbClr val="DADCDD"/>
                      </a:solidFill>
                      <a:prstDash val="solid"/>
                    </a:lnR>
                    <a:lnB w="6350">
                      <a:solidFill>
                        <a:srgbClr val="DADCDD"/>
                      </a:solidFill>
                      <a:prstDash val="solid"/>
                    </a:lnB>
                  </a:tcPr>
                </a:tc>
                <a:tc>
                  <a:txBody>
                    <a:bodyPr/>
                    <a:lstStyle/>
                    <a:p>
                      <a:pPr marL="15240">
                        <a:lnSpc>
                          <a:spcPts val="819"/>
                        </a:lnSpc>
                        <a:spcBef>
                          <a:spcPts val="55"/>
                        </a:spcBef>
                      </a:pPr>
                      <a:r>
                        <a:rPr sz="1100" i="1" spc="15" dirty="0">
                          <a:latin typeface="Carlito"/>
                          <a:cs typeface="Carlito"/>
                        </a:rPr>
                        <a:t>Prepare land </a:t>
                      </a:r>
                      <a:r>
                        <a:rPr sz="1100" i="1" spc="20" dirty="0">
                          <a:latin typeface="Carlito"/>
                          <a:cs typeface="Carlito"/>
                        </a:rPr>
                        <a:t>for</a:t>
                      </a:r>
                      <a:r>
                        <a:rPr sz="1100" i="1" spc="-110" dirty="0">
                          <a:latin typeface="Carlito"/>
                          <a:cs typeface="Carlito"/>
                        </a:rPr>
                        <a:t> </a:t>
                      </a:r>
                      <a:r>
                        <a:rPr sz="1100" i="1" spc="10" dirty="0">
                          <a:latin typeface="Carlito"/>
                          <a:cs typeface="Carlito"/>
                        </a:rPr>
                        <a:t>construction </a:t>
                      </a:r>
                      <a:r>
                        <a:rPr sz="1100" i="1" spc="20" dirty="0">
                          <a:latin typeface="Carlito"/>
                          <a:cs typeface="Carlito"/>
                        </a:rPr>
                        <a:t>works</a:t>
                      </a:r>
                      <a:endParaRPr sz="1100">
                        <a:latin typeface="Carlito"/>
                        <a:cs typeface="Carlito"/>
                      </a:endParaRPr>
                    </a:p>
                  </a:txBody>
                  <a:tcPr marL="0" marR="0" marT="10478" marB="0">
                    <a:lnL w="6350">
                      <a:solidFill>
                        <a:srgbClr val="DADCDD"/>
                      </a:solidFill>
                      <a:prstDash val="solid"/>
                    </a:lnL>
                    <a:lnB w="6350">
                      <a:solidFill>
                        <a:srgbClr val="DADCDD"/>
                      </a:solidFill>
                      <a:prstDash val="solid"/>
                    </a:lnB>
                  </a:tcPr>
                </a:tc>
                <a:tc gridSpan="3">
                  <a:txBody>
                    <a:bodyPr/>
                    <a:lstStyle/>
                    <a:p>
                      <a:pPr>
                        <a:lnSpc>
                          <a:spcPct val="100000"/>
                        </a:lnSpc>
                      </a:pPr>
                      <a:endParaRPr sz="900">
                        <a:latin typeface="Times New Roman"/>
                        <a:cs typeface="Times New Roman"/>
                      </a:endParaRPr>
                    </a:p>
                  </a:txBody>
                  <a:tcPr marL="0" marR="0" marT="0" marB="0">
                    <a:solidFill>
                      <a:srgbClr val="ACB8C9"/>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6350">
                      <a:solidFill>
                        <a:srgbClr val="DADCDD"/>
                      </a:solidFill>
                      <a:prstDash val="solid"/>
                    </a:lnR>
                    <a:lnT w="9525">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9525">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19050">
                      <a:solidFill>
                        <a:srgbClr val="000000"/>
                      </a:solidFill>
                      <a:prstDash val="solid"/>
                    </a:lnR>
                    <a:lnT w="9525">
                      <a:solidFill>
                        <a:srgbClr val="DADCDD"/>
                      </a:solidFill>
                      <a:prstDash val="solid"/>
                    </a:lnT>
                    <a:lnB w="6350">
                      <a:solidFill>
                        <a:srgbClr val="DADCDD"/>
                      </a:solidFill>
                      <a:prstDash val="solid"/>
                    </a:lnB>
                  </a:tcPr>
                </a:tc>
                <a:extLst>
                  <a:ext uri="{0D108BD9-81ED-4DB2-BD59-A6C34878D82A}">
                    <a16:rowId xmlns:a16="http://schemas.microsoft.com/office/drawing/2014/main" val="10003"/>
                  </a:ext>
                </a:extLst>
              </a:tr>
              <a:tr h="186659">
                <a:tc>
                  <a:txBody>
                    <a:bodyPr/>
                    <a:lstStyle/>
                    <a:p>
                      <a:pPr marR="118110" algn="r">
                        <a:lnSpc>
                          <a:spcPts val="819"/>
                        </a:lnSpc>
                        <a:spcBef>
                          <a:spcPts val="60"/>
                        </a:spcBef>
                      </a:pPr>
                      <a:r>
                        <a:rPr sz="1100" dirty="0">
                          <a:latin typeface="Carlito"/>
                          <a:cs typeface="Carlito"/>
                        </a:rPr>
                        <a:t>B</a:t>
                      </a:r>
                      <a:endParaRPr sz="1100">
                        <a:latin typeface="Carlito"/>
                        <a:cs typeface="Carlito"/>
                      </a:endParaRPr>
                    </a:p>
                  </a:txBody>
                  <a:tcPr marL="0" marR="0" marT="11430" marB="0">
                    <a:lnL w="19050">
                      <a:solidFill>
                        <a:srgbClr val="000000"/>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marL="15240">
                        <a:lnSpc>
                          <a:spcPts val="819"/>
                        </a:lnSpc>
                        <a:spcBef>
                          <a:spcPts val="60"/>
                        </a:spcBef>
                      </a:pPr>
                      <a:r>
                        <a:rPr sz="1100" i="1" spc="15" dirty="0">
                          <a:latin typeface="Carlito"/>
                          <a:cs typeface="Carlito"/>
                        </a:rPr>
                        <a:t>Excavate </a:t>
                      </a:r>
                      <a:r>
                        <a:rPr sz="1100" i="1" spc="20" dirty="0">
                          <a:latin typeface="Carlito"/>
                          <a:cs typeface="Carlito"/>
                        </a:rPr>
                        <a:t>foundations</a:t>
                      </a:r>
                      <a:r>
                        <a:rPr sz="1100" i="1" spc="-60" dirty="0">
                          <a:latin typeface="Carlito"/>
                          <a:cs typeface="Carlito"/>
                        </a:rPr>
                        <a:t> </a:t>
                      </a:r>
                      <a:r>
                        <a:rPr sz="1100" i="1" spc="15" dirty="0">
                          <a:latin typeface="Carlito"/>
                          <a:cs typeface="Carlito"/>
                        </a:rPr>
                        <a:t>(Digging)</a:t>
                      </a:r>
                      <a:endParaRPr sz="1100">
                        <a:latin typeface="Carlito"/>
                        <a:cs typeface="Carlito"/>
                      </a:endParaRPr>
                    </a:p>
                  </a:txBody>
                  <a:tcPr marL="0" marR="0" marT="1143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B w="6350">
                      <a:solidFill>
                        <a:srgbClr val="DADCDD"/>
                      </a:solidFill>
                      <a:prstDash val="solid"/>
                    </a:lnB>
                  </a:tcPr>
                </a:tc>
                <a:tc gridSpan="2">
                  <a:txBody>
                    <a:bodyPr/>
                    <a:lstStyle/>
                    <a:p>
                      <a:pPr>
                        <a:lnSpc>
                          <a:spcPct val="100000"/>
                        </a:lnSpc>
                      </a:pPr>
                      <a:endParaRPr sz="900">
                        <a:latin typeface="Times New Roman"/>
                        <a:cs typeface="Times New Roman"/>
                      </a:endParaRPr>
                    </a:p>
                  </a:txBody>
                  <a:tcPr marL="0" marR="0" marT="0" marB="0">
                    <a:solidFill>
                      <a:srgbClr val="ACB8C9"/>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9525">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19050">
                      <a:solidFill>
                        <a:srgbClr val="000000"/>
                      </a:solidFill>
                      <a:prstDash val="solid"/>
                    </a:lnR>
                    <a:lnT w="6350">
                      <a:solidFill>
                        <a:srgbClr val="DADCDD"/>
                      </a:solidFill>
                      <a:prstDash val="solid"/>
                    </a:lnT>
                    <a:lnB w="6350">
                      <a:solidFill>
                        <a:srgbClr val="DADCDD"/>
                      </a:solidFill>
                      <a:prstDash val="solid"/>
                    </a:lnB>
                  </a:tcPr>
                </a:tc>
                <a:extLst>
                  <a:ext uri="{0D108BD9-81ED-4DB2-BD59-A6C34878D82A}">
                    <a16:rowId xmlns:a16="http://schemas.microsoft.com/office/drawing/2014/main" val="10004"/>
                  </a:ext>
                </a:extLst>
              </a:tr>
              <a:tr h="186659">
                <a:tc>
                  <a:txBody>
                    <a:bodyPr/>
                    <a:lstStyle/>
                    <a:p>
                      <a:pPr marR="119380" algn="r">
                        <a:lnSpc>
                          <a:spcPts val="819"/>
                        </a:lnSpc>
                        <a:spcBef>
                          <a:spcPts val="60"/>
                        </a:spcBef>
                      </a:pPr>
                      <a:r>
                        <a:rPr sz="1100" dirty="0">
                          <a:latin typeface="Carlito"/>
                          <a:cs typeface="Carlito"/>
                        </a:rPr>
                        <a:t>C</a:t>
                      </a:r>
                      <a:endParaRPr sz="1100">
                        <a:latin typeface="Carlito"/>
                        <a:cs typeface="Carlito"/>
                      </a:endParaRPr>
                    </a:p>
                  </a:txBody>
                  <a:tcPr marL="0" marR="0" marT="11430" marB="0">
                    <a:lnL w="19050">
                      <a:solidFill>
                        <a:srgbClr val="000000"/>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marL="15240">
                        <a:lnSpc>
                          <a:spcPts val="819"/>
                        </a:lnSpc>
                        <a:spcBef>
                          <a:spcPts val="60"/>
                        </a:spcBef>
                      </a:pPr>
                      <a:r>
                        <a:rPr sz="1100" i="1" dirty="0">
                          <a:latin typeface="Carlito"/>
                          <a:cs typeface="Carlito"/>
                        </a:rPr>
                        <a:t>Build </a:t>
                      </a:r>
                      <a:r>
                        <a:rPr sz="1100" i="1" spc="20" dirty="0">
                          <a:latin typeface="Carlito"/>
                          <a:cs typeface="Carlito"/>
                        </a:rPr>
                        <a:t>foundation</a:t>
                      </a:r>
                      <a:r>
                        <a:rPr sz="1100" i="1" spc="-15" dirty="0">
                          <a:latin typeface="Carlito"/>
                          <a:cs typeface="Carlito"/>
                        </a:rPr>
                        <a:t> </a:t>
                      </a:r>
                      <a:r>
                        <a:rPr sz="1100" i="1" spc="10" dirty="0">
                          <a:latin typeface="Carlito"/>
                          <a:cs typeface="Carlito"/>
                        </a:rPr>
                        <a:t>structure</a:t>
                      </a:r>
                      <a:endParaRPr sz="1100">
                        <a:latin typeface="Carlito"/>
                        <a:cs typeface="Carlito"/>
                      </a:endParaRPr>
                    </a:p>
                  </a:txBody>
                  <a:tcPr marL="0" marR="0" marT="1143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B w="6350">
                      <a:solidFill>
                        <a:srgbClr val="DADCDD"/>
                      </a:solidFill>
                      <a:prstDash val="solid"/>
                    </a:lnB>
                  </a:tcPr>
                </a:tc>
                <a:tc gridSpan="4">
                  <a:txBody>
                    <a:bodyPr/>
                    <a:lstStyle/>
                    <a:p>
                      <a:pPr>
                        <a:lnSpc>
                          <a:spcPct val="100000"/>
                        </a:lnSpc>
                      </a:pPr>
                      <a:endParaRPr sz="900">
                        <a:latin typeface="Times New Roman"/>
                        <a:cs typeface="Times New Roman"/>
                      </a:endParaRPr>
                    </a:p>
                  </a:txBody>
                  <a:tcPr marL="0" marR="0" marT="0" marB="0">
                    <a:solidFill>
                      <a:srgbClr val="ACB8C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6350">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19050">
                      <a:solidFill>
                        <a:srgbClr val="000000"/>
                      </a:solidFill>
                      <a:prstDash val="solid"/>
                    </a:lnR>
                    <a:lnT w="6350">
                      <a:solidFill>
                        <a:srgbClr val="DADCDD"/>
                      </a:solidFill>
                      <a:prstDash val="solid"/>
                    </a:lnT>
                    <a:lnB w="6350">
                      <a:solidFill>
                        <a:srgbClr val="DADCDD"/>
                      </a:solidFill>
                      <a:prstDash val="solid"/>
                    </a:lnB>
                  </a:tcPr>
                </a:tc>
                <a:extLst>
                  <a:ext uri="{0D108BD9-81ED-4DB2-BD59-A6C34878D82A}">
                    <a16:rowId xmlns:a16="http://schemas.microsoft.com/office/drawing/2014/main" val="10005"/>
                  </a:ext>
                </a:extLst>
              </a:tr>
              <a:tr h="186504">
                <a:tc>
                  <a:txBody>
                    <a:bodyPr/>
                    <a:lstStyle/>
                    <a:p>
                      <a:pPr marR="111760" algn="r">
                        <a:lnSpc>
                          <a:spcPts val="819"/>
                        </a:lnSpc>
                        <a:spcBef>
                          <a:spcPts val="60"/>
                        </a:spcBef>
                      </a:pPr>
                      <a:r>
                        <a:rPr sz="1100" dirty="0">
                          <a:latin typeface="Carlito"/>
                          <a:cs typeface="Carlito"/>
                        </a:rPr>
                        <a:t>D</a:t>
                      </a:r>
                      <a:endParaRPr sz="1100">
                        <a:latin typeface="Carlito"/>
                        <a:cs typeface="Carlito"/>
                      </a:endParaRPr>
                    </a:p>
                  </a:txBody>
                  <a:tcPr marL="0" marR="0" marT="11430" marB="0">
                    <a:lnL w="19050">
                      <a:solidFill>
                        <a:srgbClr val="000000"/>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marL="15240">
                        <a:lnSpc>
                          <a:spcPts val="819"/>
                        </a:lnSpc>
                        <a:spcBef>
                          <a:spcPts val="60"/>
                        </a:spcBef>
                      </a:pPr>
                      <a:r>
                        <a:rPr sz="1100" i="1" dirty="0">
                          <a:latin typeface="Carlito"/>
                          <a:cs typeface="Carlito"/>
                        </a:rPr>
                        <a:t>Build </a:t>
                      </a:r>
                      <a:r>
                        <a:rPr sz="1100" i="1" spc="25" dirty="0">
                          <a:latin typeface="Carlito"/>
                          <a:cs typeface="Carlito"/>
                        </a:rPr>
                        <a:t>Showroom </a:t>
                      </a:r>
                      <a:r>
                        <a:rPr sz="1100" i="1" spc="15" dirty="0">
                          <a:latin typeface="Carlito"/>
                          <a:cs typeface="Carlito"/>
                        </a:rPr>
                        <a:t>spaces (floor</a:t>
                      </a:r>
                      <a:r>
                        <a:rPr sz="1100" i="1" spc="-95" dirty="0">
                          <a:latin typeface="Carlito"/>
                          <a:cs typeface="Carlito"/>
                        </a:rPr>
                        <a:t> </a:t>
                      </a:r>
                      <a:r>
                        <a:rPr sz="1100" i="1" spc="-5" dirty="0">
                          <a:latin typeface="Carlito"/>
                          <a:cs typeface="Carlito"/>
                        </a:rPr>
                        <a:t>1)</a:t>
                      </a:r>
                      <a:endParaRPr sz="1100">
                        <a:latin typeface="Carlito"/>
                        <a:cs typeface="Carlito"/>
                      </a:endParaRPr>
                    </a:p>
                  </a:txBody>
                  <a:tcPr marL="0" marR="0" marT="1143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T w="6350">
                      <a:solidFill>
                        <a:srgbClr val="DADCDD"/>
                      </a:solidFill>
                      <a:prstDash val="solid"/>
                    </a:lnT>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6350">
                      <a:solidFill>
                        <a:srgbClr val="DADCDD"/>
                      </a:solidFill>
                      <a:prstDash val="solid"/>
                    </a:lnR>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6350">
                      <a:solidFill>
                        <a:srgbClr val="DADCDD"/>
                      </a:solidFill>
                      <a:prstDash val="solid"/>
                    </a:lnR>
                    <a:lnB w="9525">
                      <a:solidFill>
                        <a:srgbClr val="DADCDD"/>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B w="9525">
                      <a:solidFill>
                        <a:srgbClr val="DADCDD"/>
                      </a:solidFill>
                      <a:prstDash val="solid"/>
                    </a:lnB>
                  </a:tcPr>
                </a:tc>
                <a:tc gridSpan="6">
                  <a:txBody>
                    <a:bodyPr/>
                    <a:lstStyle/>
                    <a:p>
                      <a:pPr>
                        <a:lnSpc>
                          <a:spcPct val="100000"/>
                        </a:lnSpc>
                      </a:pPr>
                      <a:endParaRPr sz="900">
                        <a:latin typeface="Times New Roman"/>
                        <a:cs typeface="Times New Roman"/>
                      </a:endParaRPr>
                    </a:p>
                  </a:txBody>
                  <a:tcPr marL="0" marR="0" marT="0" marB="0">
                    <a:solidFill>
                      <a:srgbClr val="ACB8C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R w="6350">
                      <a:solidFill>
                        <a:srgbClr val="DADCDD"/>
                      </a:solidFill>
                      <a:prstDash val="solid"/>
                    </a:lnR>
                    <a:lnT w="6350">
                      <a:solidFill>
                        <a:srgbClr val="DADCDD"/>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DADCDD"/>
                      </a:solidFill>
                      <a:prstDash val="solid"/>
                    </a:lnL>
                    <a:lnR w="19050">
                      <a:solidFill>
                        <a:srgbClr val="000000"/>
                      </a:solidFill>
                      <a:prstDash val="solid"/>
                    </a:lnR>
                    <a:lnT w="6350">
                      <a:solidFill>
                        <a:srgbClr val="DADCDD"/>
                      </a:solidFill>
                      <a:prstDash val="solid"/>
                    </a:lnT>
                  </a:tcPr>
                </a:tc>
                <a:extLst>
                  <a:ext uri="{0D108BD9-81ED-4DB2-BD59-A6C34878D82A}">
                    <a16:rowId xmlns:a16="http://schemas.microsoft.com/office/drawing/2014/main" val="10006"/>
                  </a:ext>
                </a:extLst>
              </a:tr>
              <a:tr h="193542">
                <a:tc>
                  <a:txBody>
                    <a:bodyPr/>
                    <a:lstStyle/>
                    <a:p>
                      <a:pPr marR="117475" algn="r">
                        <a:lnSpc>
                          <a:spcPct val="100000"/>
                        </a:lnSpc>
                        <a:spcBef>
                          <a:spcPts val="55"/>
                        </a:spcBef>
                      </a:pPr>
                      <a:r>
                        <a:rPr sz="1100" dirty="0">
                          <a:latin typeface="Carlito"/>
                          <a:cs typeface="Carlito"/>
                        </a:rPr>
                        <a:t>E</a:t>
                      </a:r>
                      <a:endParaRPr sz="1100">
                        <a:latin typeface="Carlito"/>
                        <a:cs typeface="Carlito"/>
                      </a:endParaRPr>
                    </a:p>
                  </a:txBody>
                  <a:tcPr marL="0" marR="0" marT="10478" marB="0">
                    <a:lnL w="19050">
                      <a:solidFill>
                        <a:srgbClr val="000000"/>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marL="15240">
                        <a:lnSpc>
                          <a:spcPct val="100000"/>
                        </a:lnSpc>
                        <a:spcBef>
                          <a:spcPts val="55"/>
                        </a:spcBef>
                      </a:pPr>
                      <a:r>
                        <a:rPr sz="1100" i="1" spc="15" dirty="0">
                          <a:latin typeface="Carlito"/>
                          <a:cs typeface="Carlito"/>
                        </a:rPr>
                        <a:t>Complete </a:t>
                      </a:r>
                      <a:r>
                        <a:rPr sz="1100" i="1" spc="20" dirty="0">
                          <a:latin typeface="Carlito"/>
                          <a:cs typeface="Carlito"/>
                        </a:rPr>
                        <a:t>Roof</a:t>
                      </a:r>
                      <a:r>
                        <a:rPr sz="1100" i="1" spc="-40" dirty="0">
                          <a:latin typeface="Carlito"/>
                          <a:cs typeface="Carlito"/>
                        </a:rPr>
                        <a:t> </a:t>
                      </a:r>
                      <a:r>
                        <a:rPr sz="1100" i="1" spc="20" dirty="0">
                          <a:latin typeface="Carlito"/>
                          <a:cs typeface="Carlito"/>
                        </a:rPr>
                        <a:t>works</a:t>
                      </a:r>
                      <a:endParaRPr sz="1100">
                        <a:latin typeface="Carlito"/>
                        <a:cs typeface="Carlito"/>
                      </a:endParaRPr>
                    </a:p>
                  </a:txBody>
                  <a:tcPr marL="0" marR="0" marT="10478"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9525">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T w="9525">
                      <a:solidFill>
                        <a:srgbClr val="DADCDD"/>
                      </a:solidFill>
                      <a:prstDash val="solid"/>
                    </a:lnT>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R w="6350">
                      <a:solidFill>
                        <a:srgbClr val="DADCDD"/>
                      </a:solidFill>
                      <a:prstDash val="solid"/>
                    </a:lnR>
                    <a:lnB w="190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DADCDD"/>
                      </a:solidFill>
                      <a:prstDash val="solid"/>
                    </a:lnL>
                    <a:lnB w="19050">
                      <a:solidFill>
                        <a:srgbClr val="000000"/>
                      </a:solidFill>
                      <a:prstDash val="solid"/>
                    </a:lnB>
                  </a:tcPr>
                </a:tc>
                <a:tc gridSpan="2">
                  <a:txBody>
                    <a:bodyPr/>
                    <a:lstStyle/>
                    <a:p>
                      <a:pPr>
                        <a:lnSpc>
                          <a:spcPct val="100000"/>
                        </a:lnSpc>
                      </a:pPr>
                      <a:endParaRPr sz="1100">
                        <a:latin typeface="Times New Roman"/>
                        <a:cs typeface="Times New Roman"/>
                      </a:endParaRPr>
                    </a:p>
                  </a:txBody>
                  <a:tcPr marL="0" marR="0" marT="0" marB="0">
                    <a:lnR w="9525">
                      <a:solidFill>
                        <a:srgbClr val="000000"/>
                      </a:solidFill>
                      <a:prstDash val="solid"/>
                    </a:lnR>
                    <a:lnB w="9525">
                      <a:solidFill>
                        <a:srgbClr val="000000"/>
                      </a:solidFill>
                      <a:prstDash val="solid"/>
                    </a:lnB>
                    <a:solidFill>
                      <a:srgbClr val="ACB8C9"/>
                    </a:solidFill>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pSp>
        <p:nvGrpSpPr>
          <p:cNvPr id="7" name="object 7"/>
          <p:cNvGrpSpPr/>
          <p:nvPr/>
        </p:nvGrpSpPr>
        <p:grpSpPr>
          <a:xfrm>
            <a:off x="587788" y="4029361"/>
            <a:ext cx="2368868" cy="1029653"/>
            <a:chOff x="391858" y="2686240"/>
            <a:chExt cx="1579245" cy="686435"/>
          </a:xfrm>
        </p:grpSpPr>
        <p:sp>
          <p:nvSpPr>
            <p:cNvPr id="8" name="object 8"/>
            <p:cNvSpPr/>
            <p:nvPr/>
          </p:nvSpPr>
          <p:spPr>
            <a:xfrm>
              <a:off x="406145" y="2700527"/>
              <a:ext cx="1550670" cy="657860"/>
            </a:xfrm>
            <a:custGeom>
              <a:avLst/>
              <a:gdLst/>
              <a:ahLst/>
              <a:cxnLst/>
              <a:rect l="l" t="t" r="r" b="b"/>
              <a:pathLst>
                <a:path w="1550670" h="657860">
                  <a:moveTo>
                    <a:pt x="1221867" y="0"/>
                  </a:moveTo>
                  <a:lnTo>
                    <a:pt x="0" y="0"/>
                  </a:lnTo>
                  <a:lnTo>
                    <a:pt x="328802" y="328802"/>
                  </a:lnTo>
                  <a:lnTo>
                    <a:pt x="0" y="657606"/>
                  </a:lnTo>
                  <a:lnTo>
                    <a:pt x="1221867" y="657606"/>
                  </a:lnTo>
                  <a:lnTo>
                    <a:pt x="1550670" y="328802"/>
                  </a:lnTo>
                  <a:lnTo>
                    <a:pt x="1221867" y="0"/>
                  </a:lnTo>
                  <a:close/>
                </a:path>
              </a:pathLst>
            </a:custGeom>
            <a:solidFill>
              <a:srgbClr val="DD8987"/>
            </a:solidFill>
          </p:spPr>
          <p:txBody>
            <a:bodyPr wrap="square" lIns="0" tIns="0" rIns="0" bIns="0" rtlCol="0"/>
            <a:lstStyle/>
            <a:p>
              <a:endParaRPr sz="2700"/>
            </a:p>
          </p:txBody>
        </p:sp>
        <p:sp>
          <p:nvSpPr>
            <p:cNvPr id="9" name="object 9"/>
            <p:cNvSpPr/>
            <p:nvPr/>
          </p:nvSpPr>
          <p:spPr>
            <a:xfrm>
              <a:off x="406145" y="2700527"/>
              <a:ext cx="1550670" cy="657860"/>
            </a:xfrm>
            <a:custGeom>
              <a:avLst/>
              <a:gdLst/>
              <a:ahLst/>
              <a:cxnLst/>
              <a:rect l="l" t="t" r="r" b="b"/>
              <a:pathLst>
                <a:path w="1550670" h="657860">
                  <a:moveTo>
                    <a:pt x="0" y="0"/>
                  </a:moveTo>
                  <a:lnTo>
                    <a:pt x="1221867" y="0"/>
                  </a:lnTo>
                  <a:lnTo>
                    <a:pt x="1550670" y="328802"/>
                  </a:lnTo>
                  <a:lnTo>
                    <a:pt x="1221867" y="657606"/>
                  </a:lnTo>
                  <a:lnTo>
                    <a:pt x="0" y="657606"/>
                  </a:lnTo>
                  <a:lnTo>
                    <a:pt x="328802" y="328802"/>
                  </a:lnTo>
                  <a:lnTo>
                    <a:pt x="0" y="0"/>
                  </a:lnTo>
                  <a:close/>
                </a:path>
              </a:pathLst>
            </a:custGeom>
            <a:ln w="28575">
              <a:solidFill>
                <a:srgbClr val="0075B1"/>
              </a:solidFill>
            </a:ln>
          </p:spPr>
          <p:txBody>
            <a:bodyPr wrap="square" lIns="0" tIns="0" rIns="0" bIns="0" rtlCol="0"/>
            <a:lstStyle/>
            <a:p>
              <a:endParaRPr sz="2700"/>
            </a:p>
          </p:txBody>
        </p:sp>
      </p:grpSp>
      <p:sp>
        <p:nvSpPr>
          <p:cNvPr id="10" name="object 10"/>
          <p:cNvSpPr txBox="1"/>
          <p:nvPr/>
        </p:nvSpPr>
        <p:spPr>
          <a:xfrm>
            <a:off x="1248155" y="4348352"/>
            <a:ext cx="1048703" cy="341440"/>
          </a:xfrm>
          <a:prstGeom prst="rect">
            <a:avLst/>
          </a:prstGeom>
        </p:spPr>
        <p:txBody>
          <a:bodyPr vert="horz" wrap="square" lIns="0" tIns="18098" rIns="0" bIns="0" rtlCol="0">
            <a:spAutoFit/>
          </a:bodyPr>
          <a:lstStyle/>
          <a:p>
            <a:pPr marL="19050">
              <a:spcBef>
                <a:spcPts val="143"/>
              </a:spcBef>
            </a:pPr>
            <a:r>
              <a:rPr sz="2100" b="1" spc="-8" dirty="0">
                <a:solidFill>
                  <a:srgbClr val="FFFFFF"/>
                </a:solidFill>
                <a:latin typeface="Carlito"/>
                <a:cs typeface="Carlito"/>
              </a:rPr>
              <a:t>Init</a:t>
            </a:r>
            <a:r>
              <a:rPr sz="2100" b="1" spc="-15" dirty="0">
                <a:solidFill>
                  <a:srgbClr val="FFFFFF"/>
                </a:solidFill>
                <a:latin typeface="Carlito"/>
                <a:cs typeface="Carlito"/>
              </a:rPr>
              <a:t>i</a:t>
            </a:r>
            <a:r>
              <a:rPr sz="2100" b="1" spc="-30" dirty="0">
                <a:solidFill>
                  <a:srgbClr val="FFFFFF"/>
                </a:solidFill>
                <a:latin typeface="Carlito"/>
                <a:cs typeface="Carlito"/>
              </a:rPr>
              <a:t>a</a:t>
            </a:r>
            <a:r>
              <a:rPr sz="2100" b="1" spc="-8" dirty="0">
                <a:solidFill>
                  <a:srgbClr val="FFFFFF"/>
                </a:solidFill>
                <a:latin typeface="Carlito"/>
                <a:cs typeface="Carlito"/>
              </a:rPr>
              <a:t>tion</a:t>
            </a:r>
            <a:endParaRPr sz="2100">
              <a:latin typeface="Carlito"/>
              <a:cs typeface="Carlito"/>
            </a:endParaRPr>
          </a:p>
        </p:txBody>
      </p:sp>
      <p:grpSp>
        <p:nvGrpSpPr>
          <p:cNvPr id="11" name="object 11"/>
          <p:cNvGrpSpPr/>
          <p:nvPr/>
        </p:nvGrpSpPr>
        <p:grpSpPr>
          <a:xfrm>
            <a:off x="4882038" y="3862483"/>
            <a:ext cx="2567940" cy="1363028"/>
            <a:chOff x="3254692" y="2574988"/>
            <a:chExt cx="1711960" cy="908685"/>
          </a:xfrm>
        </p:grpSpPr>
        <p:sp>
          <p:nvSpPr>
            <p:cNvPr id="12" name="object 12"/>
            <p:cNvSpPr/>
            <p:nvPr/>
          </p:nvSpPr>
          <p:spPr>
            <a:xfrm>
              <a:off x="3268979" y="3136392"/>
              <a:ext cx="1683385" cy="333375"/>
            </a:xfrm>
            <a:custGeom>
              <a:avLst/>
              <a:gdLst/>
              <a:ahLst/>
              <a:cxnLst/>
              <a:rect l="l" t="t" r="r" b="b"/>
              <a:pathLst>
                <a:path w="1683385" h="333375">
                  <a:moveTo>
                    <a:pt x="1516761" y="0"/>
                  </a:moveTo>
                  <a:lnTo>
                    <a:pt x="0" y="0"/>
                  </a:lnTo>
                  <a:lnTo>
                    <a:pt x="166497" y="166497"/>
                  </a:lnTo>
                  <a:lnTo>
                    <a:pt x="0" y="332994"/>
                  </a:lnTo>
                  <a:lnTo>
                    <a:pt x="1516761" y="332994"/>
                  </a:lnTo>
                  <a:lnTo>
                    <a:pt x="1683258" y="166497"/>
                  </a:lnTo>
                  <a:lnTo>
                    <a:pt x="1516761" y="0"/>
                  </a:lnTo>
                  <a:close/>
                </a:path>
              </a:pathLst>
            </a:custGeom>
            <a:solidFill>
              <a:srgbClr val="DD8987"/>
            </a:solidFill>
          </p:spPr>
          <p:txBody>
            <a:bodyPr wrap="square" lIns="0" tIns="0" rIns="0" bIns="0" rtlCol="0"/>
            <a:lstStyle/>
            <a:p>
              <a:endParaRPr sz="2700"/>
            </a:p>
          </p:txBody>
        </p:sp>
        <p:sp>
          <p:nvSpPr>
            <p:cNvPr id="13" name="object 13"/>
            <p:cNvSpPr/>
            <p:nvPr/>
          </p:nvSpPr>
          <p:spPr>
            <a:xfrm>
              <a:off x="3268979" y="3136392"/>
              <a:ext cx="1683385" cy="333375"/>
            </a:xfrm>
            <a:custGeom>
              <a:avLst/>
              <a:gdLst/>
              <a:ahLst/>
              <a:cxnLst/>
              <a:rect l="l" t="t" r="r" b="b"/>
              <a:pathLst>
                <a:path w="1683385" h="333375">
                  <a:moveTo>
                    <a:pt x="0" y="0"/>
                  </a:moveTo>
                  <a:lnTo>
                    <a:pt x="1516761" y="0"/>
                  </a:lnTo>
                  <a:lnTo>
                    <a:pt x="1683258" y="166497"/>
                  </a:lnTo>
                  <a:lnTo>
                    <a:pt x="1516761" y="332994"/>
                  </a:lnTo>
                  <a:lnTo>
                    <a:pt x="0" y="332994"/>
                  </a:lnTo>
                  <a:lnTo>
                    <a:pt x="166497" y="166497"/>
                  </a:lnTo>
                  <a:lnTo>
                    <a:pt x="0" y="0"/>
                  </a:lnTo>
                  <a:close/>
                </a:path>
              </a:pathLst>
            </a:custGeom>
            <a:ln w="28575">
              <a:solidFill>
                <a:srgbClr val="0075B1"/>
              </a:solidFill>
            </a:ln>
          </p:spPr>
          <p:txBody>
            <a:bodyPr wrap="square" lIns="0" tIns="0" rIns="0" bIns="0" rtlCol="0"/>
            <a:lstStyle/>
            <a:p>
              <a:endParaRPr sz="2700"/>
            </a:p>
          </p:txBody>
        </p:sp>
        <p:sp>
          <p:nvSpPr>
            <p:cNvPr id="14" name="object 14"/>
            <p:cNvSpPr/>
            <p:nvPr/>
          </p:nvSpPr>
          <p:spPr>
            <a:xfrm>
              <a:off x="3268979" y="2589276"/>
              <a:ext cx="1683385" cy="333375"/>
            </a:xfrm>
            <a:custGeom>
              <a:avLst/>
              <a:gdLst/>
              <a:ahLst/>
              <a:cxnLst/>
              <a:rect l="l" t="t" r="r" b="b"/>
              <a:pathLst>
                <a:path w="1683385" h="333375">
                  <a:moveTo>
                    <a:pt x="1516761" y="0"/>
                  </a:moveTo>
                  <a:lnTo>
                    <a:pt x="0" y="0"/>
                  </a:lnTo>
                  <a:lnTo>
                    <a:pt x="166497" y="166497"/>
                  </a:lnTo>
                  <a:lnTo>
                    <a:pt x="0" y="332994"/>
                  </a:lnTo>
                  <a:lnTo>
                    <a:pt x="1516761" y="332994"/>
                  </a:lnTo>
                  <a:lnTo>
                    <a:pt x="1683258" y="166497"/>
                  </a:lnTo>
                  <a:lnTo>
                    <a:pt x="1516761" y="0"/>
                  </a:lnTo>
                  <a:close/>
                </a:path>
              </a:pathLst>
            </a:custGeom>
            <a:solidFill>
              <a:srgbClr val="DD8987"/>
            </a:solidFill>
          </p:spPr>
          <p:txBody>
            <a:bodyPr wrap="square" lIns="0" tIns="0" rIns="0" bIns="0" rtlCol="0"/>
            <a:lstStyle/>
            <a:p>
              <a:endParaRPr sz="2700"/>
            </a:p>
          </p:txBody>
        </p:sp>
        <p:sp>
          <p:nvSpPr>
            <p:cNvPr id="15" name="object 15"/>
            <p:cNvSpPr/>
            <p:nvPr/>
          </p:nvSpPr>
          <p:spPr>
            <a:xfrm>
              <a:off x="3268979" y="2589276"/>
              <a:ext cx="1683385" cy="333375"/>
            </a:xfrm>
            <a:custGeom>
              <a:avLst/>
              <a:gdLst/>
              <a:ahLst/>
              <a:cxnLst/>
              <a:rect l="l" t="t" r="r" b="b"/>
              <a:pathLst>
                <a:path w="1683385" h="333375">
                  <a:moveTo>
                    <a:pt x="0" y="0"/>
                  </a:moveTo>
                  <a:lnTo>
                    <a:pt x="1516761" y="0"/>
                  </a:lnTo>
                  <a:lnTo>
                    <a:pt x="1683258" y="166497"/>
                  </a:lnTo>
                  <a:lnTo>
                    <a:pt x="1516761" y="332994"/>
                  </a:lnTo>
                  <a:lnTo>
                    <a:pt x="0" y="332994"/>
                  </a:lnTo>
                  <a:lnTo>
                    <a:pt x="166497" y="166497"/>
                  </a:lnTo>
                  <a:lnTo>
                    <a:pt x="0" y="0"/>
                  </a:lnTo>
                  <a:close/>
                </a:path>
              </a:pathLst>
            </a:custGeom>
            <a:ln w="28575">
              <a:solidFill>
                <a:srgbClr val="0075B1"/>
              </a:solidFill>
            </a:ln>
          </p:spPr>
          <p:txBody>
            <a:bodyPr wrap="square" lIns="0" tIns="0" rIns="0" bIns="0" rtlCol="0"/>
            <a:lstStyle/>
            <a:p>
              <a:endParaRPr sz="2700"/>
            </a:p>
          </p:txBody>
        </p:sp>
      </p:grpSp>
      <p:sp>
        <p:nvSpPr>
          <p:cNvPr id="16" name="object 16"/>
          <p:cNvSpPr txBox="1"/>
          <p:nvPr/>
        </p:nvSpPr>
        <p:spPr>
          <a:xfrm>
            <a:off x="5607940" y="3936874"/>
            <a:ext cx="1115378" cy="342401"/>
          </a:xfrm>
          <a:prstGeom prst="rect">
            <a:avLst/>
          </a:prstGeom>
        </p:spPr>
        <p:txBody>
          <a:bodyPr vert="horz" wrap="square" lIns="0" tIns="19050" rIns="0" bIns="0" rtlCol="0">
            <a:spAutoFit/>
          </a:bodyPr>
          <a:lstStyle/>
          <a:p>
            <a:pPr marL="19050">
              <a:spcBef>
                <a:spcPts val="150"/>
              </a:spcBef>
            </a:pPr>
            <a:r>
              <a:rPr sz="2100" b="1" spc="-15" dirty="0">
                <a:solidFill>
                  <a:srgbClr val="FFFFFF"/>
                </a:solidFill>
                <a:latin typeface="Carlito"/>
                <a:cs typeface="Carlito"/>
              </a:rPr>
              <a:t>Execution</a:t>
            </a:r>
            <a:endParaRPr sz="2100">
              <a:latin typeface="Carlito"/>
              <a:cs typeface="Carlito"/>
            </a:endParaRPr>
          </a:p>
        </p:txBody>
      </p:sp>
      <p:grpSp>
        <p:nvGrpSpPr>
          <p:cNvPr id="17" name="object 17"/>
          <p:cNvGrpSpPr/>
          <p:nvPr/>
        </p:nvGrpSpPr>
        <p:grpSpPr>
          <a:xfrm>
            <a:off x="7484649" y="3993928"/>
            <a:ext cx="2303145" cy="1102043"/>
            <a:chOff x="4989766" y="2662618"/>
            <a:chExt cx="1535430" cy="734695"/>
          </a:xfrm>
        </p:grpSpPr>
        <p:sp>
          <p:nvSpPr>
            <p:cNvPr id="18" name="object 18"/>
            <p:cNvSpPr/>
            <p:nvPr/>
          </p:nvSpPr>
          <p:spPr>
            <a:xfrm>
              <a:off x="5004053" y="2676905"/>
              <a:ext cx="1506855" cy="706120"/>
            </a:xfrm>
            <a:custGeom>
              <a:avLst/>
              <a:gdLst/>
              <a:ahLst/>
              <a:cxnLst/>
              <a:rect l="l" t="t" r="r" b="b"/>
              <a:pathLst>
                <a:path w="1506854" h="706120">
                  <a:moveTo>
                    <a:pt x="1153668" y="0"/>
                  </a:moveTo>
                  <a:lnTo>
                    <a:pt x="0" y="0"/>
                  </a:lnTo>
                  <a:lnTo>
                    <a:pt x="352806" y="352806"/>
                  </a:lnTo>
                  <a:lnTo>
                    <a:pt x="0" y="705612"/>
                  </a:lnTo>
                  <a:lnTo>
                    <a:pt x="1153668" y="705612"/>
                  </a:lnTo>
                  <a:lnTo>
                    <a:pt x="1506474" y="352806"/>
                  </a:lnTo>
                  <a:lnTo>
                    <a:pt x="1153668" y="0"/>
                  </a:lnTo>
                  <a:close/>
                </a:path>
              </a:pathLst>
            </a:custGeom>
            <a:solidFill>
              <a:srgbClr val="DD8987"/>
            </a:solidFill>
          </p:spPr>
          <p:txBody>
            <a:bodyPr wrap="square" lIns="0" tIns="0" rIns="0" bIns="0" rtlCol="0"/>
            <a:lstStyle/>
            <a:p>
              <a:endParaRPr sz="2700"/>
            </a:p>
          </p:txBody>
        </p:sp>
        <p:sp>
          <p:nvSpPr>
            <p:cNvPr id="19" name="object 19"/>
            <p:cNvSpPr/>
            <p:nvPr/>
          </p:nvSpPr>
          <p:spPr>
            <a:xfrm>
              <a:off x="5004053" y="2676905"/>
              <a:ext cx="1506855" cy="706120"/>
            </a:xfrm>
            <a:custGeom>
              <a:avLst/>
              <a:gdLst/>
              <a:ahLst/>
              <a:cxnLst/>
              <a:rect l="l" t="t" r="r" b="b"/>
              <a:pathLst>
                <a:path w="1506854" h="706120">
                  <a:moveTo>
                    <a:pt x="0" y="0"/>
                  </a:moveTo>
                  <a:lnTo>
                    <a:pt x="1153668" y="0"/>
                  </a:lnTo>
                  <a:lnTo>
                    <a:pt x="1506474" y="352806"/>
                  </a:lnTo>
                  <a:lnTo>
                    <a:pt x="1153668" y="705612"/>
                  </a:lnTo>
                  <a:lnTo>
                    <a:pt x="0" y="705612"/>
                  </a:lnTo>
                  <a:lnTo>
                    <a:pt x="352806" y="352806"/>
                  </a:lnTo>
                  <a:lnTo>
                    <a:pt x="0" y="0"/>
                  </a:lnTo>
                  <a:close/>
                </a:path>
              </a:pathLst>
            </a:custGeom>
            <a:ln w="28575">
              <a:solidFill>
                <a:srgbClr val="0075B1"/>
              </a:solidFill>
            </a:ln>
          </p:spPr>
          <p:txBody>
            <a:bodyPr wrap="square" lIns="0" tIns="0" rIns="0" bIns="0" rtlCol="0"/>
            <a:lstStyle/>
            <a:p>
              <a:endParaRPr sz="2700"/>
            </a:p>
          </p:txBody>
        </p:sp>
      </p:grpSp>
      <p:sp>
        <p:nvSpPr>
          <p:cNvPr id="20" name="object 20"/>
          <p:cNvSpPr txBox="1"/>
          <p:nvPr/>
        </p:nvSpPr>
        <p:spPr>
          <a:xfrm>
            <a:off x="8205596" y="4348734"/>
            <a:ext cx="862013" cy="341440"/>
          </a:xfrm>
          <a:prstGeom prst="rect">
            <a:avLst/>
          </a:prstGeom>
        </p:spPr>
        <p:txBody>
          <a:bodyPr vert="horz" wrap="square" lIns="0" tIns="18098" rIns="0" bIns="0" rtlCol="0">
            <a:spAutoFit/>
          </a:bodyPr>
          <a:lstStyle/>
          <a:p>
            <a:pPr marL="19050">
              <a:spcBef>
                <a:spcPts val="143"/>
              </a:spcBef>
            </a:pPr>
            <a:r>
              <a:rPr sz="2100" b="1" spc="-15" dirty="0">
                <a:solidFill>
                  <a:srgbClr val="FFFFFF"/>
                </a:solidFill>
                <a:latin typeface="Carlito"/>
                <a:cs typeface="Carlito"/>
              </a:rPr>
              <a:t>Closure</a:t>
            </a:r>
            <a:endParaRPr sz="2100">
              <a:latin typeface="Carlito"/>
              <a:cs typeface="Carlito"/>
            </a:endParaRPr>
          </a:p>
        </p:txBody>
      </p:sp>
      <p:grpSp>
        <p:nvGrpSpPr>
          <p:cNvPr id="21" name="object 21"/>
          <p:cNvGrpSpPr/>
          <p:nvPr/>
        </p:nvGrpSpPr>
        <p:grpSpPr>
          <a:xfrm>
            <a:off x="2610898" y="4029361"/>
            <a:ext cx="2302193" cy="1029653"/>
            <a:chOff x="1740598" y="2686240"/>
            <a:chExt cx="1534795" cy="686435"/>
          </a:xfrm>
        </p:grpSpPr>
        <p:sp>
          <p:nvSpPr>
            <p:cNvPr id="22" name="object 22"/>
            <p:cNvSpPr/>
            <p:nvPr/>
          </p:nvSpPr>
          <p:spPr>
            <a:xfrm>
              <a:off x="1754885" y="2700527"/>
              <a:ext cx="1506220" cy="657860"/>
            </a:xfrm>
            <a:custGeom>
              <a:avLst/>
              <a:gdLst/>
              <a:ahLst/>
              <a:cxnLst/>
              <a:rect l="l" t="t" r="r" b="b"/>
              <a:pathLst>
                <a:path w="1506220" h="657860">
                  <a:moveTo>
                    <a:pt x="1176908" y="0"/>
                  </a:moveTo>
                  <a:lnTo>
                    <a:pt x="0" y="0"/>
                  </a:lnTo>
                  <a:lnTo>
                    <a:pt x="328802" y="328802"/>
                  </a:lnTo>
                  <a:lnTo>
                    <a:pt x="0" y="657606"/>
                  </a:lnTo>
                  <a:lnTo>
                    <a:pt x="1176908" y="657606"/>
                  </a:lnTo>
                  <a:lnTo>
                    <a:pt x="1505712" y="328802"/>
                  </a:lnTo>
                  <a:lnTo>
                    <a:pt x="1176908" y="0"/>
                  </a:lnTo>
                  <a:close/>
                </a:path>
              </a:pathLst>
            </a:custGeom>
            <a:solidFill>
              <a:srgbClr val="DD8987"/>
            </a:solidFill>
          </p:spPr>
          <p:txBody>
            <a:bodyPr wrap="square" lIns="0" tIns="0" rIns="0" bIns="0" rtlCol="0"/>
            <a:lstStyle/>
            <a:p>
              <a:endParaRPr sz="2700"/>
            </a:p>
          </p:txBody>
        </p:sp>
        <p:sp>
          <p:nvSpPr>
            <p:cNvPr id="23" name="object 23"/>
            <p:cNvSpPr/>
            <p:nvPr/>
          </p:nvSpPr>
          <p:spPr>
            <a:xfrm>
              <a:off x="1754885" y="2700527"/>
              <a:ext cx="1506220" cy="657860"/>
            </a:xfrm>
            <a:custGeom>
              <a:avLst/>
              <a:gdLst/>
              <a:ahLst/>
              <a:cxnLst/>
              <a:rect l="l" t="t" r="r" b="b"/>
              <a:pathLst>
                <a:path w="1506220" h="657860">
                  <a:moveTo>
                    <a:pt x="0" y="0"/>
                  </a:moveTo>
                  <a:lnTo>
                    <a:pt x="1176908" y="0"/>
                  </a:lnTo>
                  <a:lnTo>
                    <a:pt x="1505712" y="328802"/>
                  </a:lnTo>
                  <a:lnTo>
                    <a:pt x="1176908" y="657606"/>
                  </a:lnTo>
                  <a:lnTo>
                    <a:pt x="0" y="657606"/>
                  </a:lnTo>
                  <a:lnTo>
                    <a:pt x="328802" y="328802"/>
                  </a:lnTo>
                  <a:lnTo>
                    <a:pt x="0" y="0"/>
                  </a:lnTo>
                  <a:close/>
                </a:path>
              </a:pathLst>
            </a:custGeom>
            <a:ln w="28575">
              <a:solidFill>
                <a:srgbClr val="0075B1"/>
              </a:solidFill>
            </a:ln>
          </p:spPr>
          <p:txBody>
            <a:bodyPr wrap="square" lIns="0" tIns="0" rIns="0" bIns="0" rtlCol="0"/>
            <a:lstStyle/>
            <a:p>
              <a:endParaRPr sz="2700"/>
            </a:p>
          </p:txBody>
        </p:sp>
      </p:grpSp>
      <p:sp>
        <p:nvSpPr>
          <p:cNvPr id="24" name="object 24"/>
          <p:cNvSpPr txBox="1"/>
          <p:nvPr/>
        </p:nvSpPr>
        <p:spPr>
          <a:xfrm>
            <a:off x="3263646" y="4348352"/>
            <a:ext cx="996315" cy="341440"/>
          </a:xfrm>
          <a:prstGeom prst="rect">
            <a:avLst/>
          </a:prstGeom>
        </p:spPr>
        <p:txBody>
          <a:bodyPr vert="horz" wrap="square" lIns="0" tIns="18098" rIns="0" bIns="0" rtlCol="0">
            <a:spAutoFit/>
          </a:bodyPr>
          <a:lstStyle/>
          <a:p>
            <a:pPr marL="19050">
              <a:spcBef>
                <a:spcPts val="143"/>
              </a:spcBef>
            </a:pPr>
            <a:r>
              <a:rPr sz="2100" b="1" spc="-15" dirty="0">
                <a:solidFill>
                  <a:srgbClr val="FFFFFF"/>
                </a:solidFill>
                <a:latin typeface="Carlito"/>
                <a:cs typeface="Carlito"/>
              </a:rPr>
              <a:t>Planning</a:t>
            </a:r>
            <a:endParaRPr sz="2100">
              <a:latin typeface="Carlito"/>
              <a:cs typeface="Carlito"/>
            </a:endParaRPr>
          </a:p>
        </p:txBody>
      </p:sp>
      <p:grpSp>
        <p:nvGrpSpPr>
          <p:cNvPr id="25" name="object 25"/>
          <p:cNvGrpSpPr/>
          <p:nvPr/>
        </p:nvGrpSpPr>
        <p:grpSpPr>
          <a:xfrm>
            <a:off x="587788" y="8835676"/>
            <a:ext cx="2374583" cy="1138238"/>
            <a:chOff x="391858" y="5890450"/>
            <a:chExt cx="1583055" cy="758825"/>
          </a:xfrm>
        </p:grpSpPr>
        <p:sp>
          <p:nvSpPr>
            <p:cNvPr id="26" name="object 26"/>
            <p:cNvSpPr/>
            <p:nvPr/>
          </p:nvSpPr>
          <p:spPr>
            <a:xfrm>
              <a:off x="406145" y="5904738"/>
              <a:ext cx="1554480" cy="730250"/>
            </a:xfrm>
            <a:custGeom>
              <a:avLst/>
              <a:gdLst/>
              <a:ahLst/>
              <a:cxnLst/>
              <a:rect l="l" t="t" r="r" b="b"/>
              <a:pathLst>
                <a:path w="1554480" h="730250">
                  <a:moveTo>
                    <a:pt x="1189482" y="0"/>
                  </a:moveTo>
                  <a:lnTo>
                    <a:pt x="0" y="0"/>
                  </a:lnTo>
                  <a:lnTo>
                    <a:pt x="364998" y="364998"/>
                  </a:lnTo>
                  <a:lnTo>
                    <a:pt x="0" y="729996"/>
                  </a:lnTo>
                  <a:lnTo>
                    <a:pt x="1189482" y="729996"/>
                  </a:lnTo>
                  <a:lnTo>
                    <a:pt x="1554480" y="364998"/>
                  </a:lnTo>
                  <a:lnTo>
                    <a:pt x="1189482" y="0"/>
                  </a:lnTo>
                  <a:close/>
                </a:path>
              </a:pathLst>
            </a:custGeom>
            <a:solidFill>
              <a:srgbClr val="498EF1"/>
            </a:solidFill>
          </p:spPr>
          <p:txBody>
            <a:bodyPr wrap="square" lIns="0" tIns="0" rIns="0" bIns="0" rtlCol="0"/>
            <a:lstStyle/>
            <a:p>
              <a:endParaRPr sz="2700"/>
            </a:p>
          </p:txBody>
        </p:sp>
        <p:sp>
          <p:nvSpPr>
            <p:cNvPr id="27" name="object 27"/>
            <p:cNvSpPr/>
            <p:nvPr/>
          </p:nvSpPr>
          <p:spPr>
            <a:xfrm>
              <a:off x="406145" y="5904738"/>
              <a:ext cx="1554480" cy="730250"/>
            </a:xfrm>
            <a:custGeom>
              <a:avLst/>
              <a:gdLst/>
              <a:ahLst/>
              <a:cxnLst/>
              <a:rect l="l" t="t" r="r" b="b"/>
              <a:pathLst>
                <a:path w="1554480" h="730250">
                  <a:moveTo>
                    <a:pt x="0" y="0"/>
                  </a:moveTo>
                  <a:lnTo>
                    <a:pt x="1189482" y="0"/>
                  </a:lnTo>
                  <a:lnTo>
                    <a:pt x="1554480" y="364998"/>
                  </a:lnTo>
                  <a:lnTo>
                    <a:pt x="1189482" y="729996"/>
                  </a:lnTo>
                  <a:lnTo>
                    <a:pt x="0" y="729996"/>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28" name="object 28"/>
          <p:cNvSpPr txBox="1"/>
          <p:nvPr/>
        </p:nvSpPr>
        <p:spPr>
          <a:xfrm>
            <a:off x="1322832" y="9234296"/>
            <a:ext cx="904875" cy="296235"/>
          </a:xfrm>
          <a:prstGeom prst="rect">
            <a:avLst/>
          </a:prstGeom>
        </p:spPr>
        <p:txBody>
          <a:bodyPr vert="horz" wrap="square" lIns="0" tIns="19050" rIns="0" bIns="0" rtlCol="0">
            <a:spAutoFit/>
          </a:bodyPr>
          <a:lstStyle/>
          <a:p>
            <a:pPr marL="19050">
              <a:spcBef>
                <a:spcPts val="150"/>
              </a:spcBef>
            </a:pPr>
            <a:r>
              <a:rPr b="1" spc="-8" dirty="0">
                <a:solidFill>
                  <a:srgbClr val="FFFFFF"/>
                </a:solidFill>
                <a:latin typeface="Carlito"/>
                <a:cs typeface="Carlito"/>
              </a:rPr>
              <a:t>Initiation</a:t>
            </a:r>
            <a:endParaRPr>
              <a:latin typeface="Carlito"/>
              <a:cs typeface="Carlito"/>
            </a:endParaRPr>
          </a:p>
        </p:txBody>
      </p:sp>
      <p:grpSp>
        <p:nvGrpSpPr>
          <p:cNvPr id="29" name="object 29"/>
          <p:cNvGrpSpPr/>
          <p:nvPr/>
        </p:nvGrpSpPr>
        <p:grpSpPr>
          <a:xfrm>
            <a:off x="2492026" y="8833390"/>
            <a:ext cx="2511743" cy="1138238"/>
            <a:chOff x="1661350" y="5888926"/>
            <a:chExt cx="1674495" cy="758825"/>
          </a:xfrm>
        </p:grpSpPr>
        <p:sp>
          <p:nvSpPr>
            <p:cNvPr id="30" name="object 30"/>
            <p:cNvSpPr/>
            <p:nvPr/>
          </p:nvSpPr>
          <p:spPr>
            <a:xfrm>
              <a:off x="1675638" y="5903214"/>
              <a:ext cx="1645920" cy="730250"/>
            </a:xfrm>
            <a:custGeom>
              <a:avLst/>
              <a:gdLst/>
              <a:ahLst/>
              <a:cxnLst/>
              <a:rect l="l" t="t" r="r" b="b"/>
              <a:pathLst>
                <a:path w="1645920" h="730250">
                  <a:moveTo>
                    <a:pt x="1280922" y="0"/>
                  </a:moveTo>
                  <a:lnTo>
                    <a:pt x="0" y="0"/>
                  </a:lnTo>
                  <a:lnTo>
                    <a:pt x="364998" y="364998"/>
                  </a:lnTo>
                  <a:lnTo>
                    <a:pt x="0" y="729996"/>
                  </a:lnTo>
                  <a:lnTo>
                    <a:pt x="1280922" y="729996"/>
                  </a:lnTo>
                  <a:lnTo>
                    <a:pt x="1645920" y="364998"/>
                  </a:lnTo>
                  <a:lnTo>
                    <a:pt x="1280922" y="0"/>
                  </a:lnTo>
                  <a:close/>
                </a:path>
              </a:pathLst>
            </a:custGeom>
            <a:solidFill>
              <a:srgbClr val="498EF1"/>
            </a:solidFill>
          </p:spPr>
          <p:txBody>
            <a:bodyPr wrap="square" lIns="0" tIns="0" rIns="0" bIns="0" rtlCol="0"/>
            <a:lstStyle/>
            <a:p>
              <a:endParaRPr sz="2700"/>
            </a:p>
          </p:txBody>
        </p:sp>
        <p:sp>
          <p:nvSpPr>
            <p:cNvPr id="31" name="object 31"/>
            <p:cNvSpPr/>
            <p:nvPr/>
          </p:nvSpPr>
          <p:spPr>
            <a:xfrm>
              <a:off x="1675638" y="5903214"/>
              <a:ext cx="1645920" cy="730250"/>
            </a:xfrm>
            <a:custGeom>
              <a:avLst/>
              <a:gdLst/>
              <a:ahLst/>
              <a:cxnLst/>
              <a:rect l="l" t="t" r="r" b="b"/>
              <a:pathLst>
                <a:path w="1645920" h="730250">
                  <a:moveTo>
                    <a:pt x="0" y="0"/>
                  </a:moveTo>
                  <a:lnTo>
                    <a:pt x="1280922" y="0"/>
                  </a:lnTo>
                  <a:lnTo>
                    <a:pt x="1645920" y="364998"/>
                  </a:lnTo>
                  <a:lnTo>
                    <a:pt x="1280922" y="729996"/>
                  </a:lnTo>
                  <a:lnTo>
                    <a:pt x="0" y="729996"/>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32" name="object 32"/>
          <p:cNvSpPr txBox="1"/>
          <p:nvPr/>
        </p:nvSpPr>
        <p:spPr>
          <a:xfrm>
            <a:off x="3386708" y="9095232"/>
            <a:ext cx="861060" cy="573234"/>
          </a:xfrm>
          <a:prstGeom prst="rect">
            <a:avLst/>
          </a:prstGeom>
        </p:spPr>
        <p:txBody>
          <a:bodyPr vert="horz" wrap="square" lIns="0" tIns="19050" rIns="0" bIns="0" rtlCol="0">
            <a:spAutoFit/>
          </a:bodyPr>
          <a:lstStyle/>
          <a:p>
            <a:pPr marL="19050" marR="7620" indent="71438">
              <a:spcBef>
                <a:spcPts val="150"/>
              </a:spcBef>
            </a:pPr>
            <a:r>
              <a:rPr b="1" spc="-15" dirty="0">
                <a:solidFill>
                  <a:srgbClr val="FFFFFF"/>
                </a:solidFill>
                <a:latin typeface="Carlito"/>
                <a:cs typeface="Carlito"/>
              </a:rPr>
              <a:t>Overall  </a:t>
            </a:r>
            <a:r>
              <a:rPr b="1" spc="-8" dirty="0">
                <a:solidFill>
                  <a:srgbClr val="FFFFFF"/>
                </a:solidFill>
                <a:latin typeface="Carlito"/>
                <a:cs typeface="Carlito"/>
              </a:rPr>
              <a:t>Pl</a:t>
            </a:r>
            <a:r>
              <a:rPr b="1" dirty="0">
                <a:solidFill>
                  <a:srgbClr val="FFFFFF"/>
                </a:solidFill>
                <a:latin typeface="Carlito"/>
                <a:cs typeface="Carlito"/>
              </a:rPr>
              <a:t>an</a:t>
            </a:r>
            <a:r>
              <a:rPr b="1" spc="-8" dirty="0">
                <a:solidFill>
                  <a:srgbClr val="FFFFFF"/>
                </a:solidFill>
                <a:latin typeface="Carlito"/>
                <a:cs typeface="Carlito"/>
              </a:rPr>
              <a:t>n</a:t>
            </a:r>
            <a:r>
              <a:rPr b="1" dirty="0">
                <a:solidFill>
                  <a:srgbClr val="FFFFFF"/>
                </a:solidFill>
                <a:latin typeface="Carlito"/>
                <a:cs typeface="Carlito"/>
              </a:rPr>
              <a:t>ing</a:t>
            </a:r>
            <a:endParaRPr>
              <a:latin typeface="Carlito"/>
              <a:cs typeface="Carlito"/>
            </a:endParaRPr>
          </a:p>
        </p:txBody>
      </p:sp>
      <p:grpSp>
        <p:nvGrpSpPr>
          <p:cNvPr id="33" name="object 33"/>
          <p:cNvGrpSpPr/>
          <p:nvPr/>
        </p:nvGrpSpPr>
        <p:grpSpPr>
          <a:xfrm>
            <a:off x="4521994" y="8835676"/>
            <a:ext cx="2374583" cy="1138238"/>
            <a:chOff x="3014662" y="5890450"/>
            <a:chExt cx="1583055" cy="758825"/>
          </a:xfrm>
        </p:grpSpPr>
        <p:sp>
          <p:nvSpPr>
            <p:cNvPr id="34" name="object 34"/>
            <p:cNvSpPr/>
            <p:nvPr/>
          </p:nvSpPr>
          <p:spPr>
            <a:xfrm>
              <a:off x="3028950" y="5904738"/>
              <a:ext cx="1554480" cy="730250"/>
            </a:xfrm>
            <a:custGeom>
              <a:avLst/>
              <a:gdLst/>
              <a:ahLst/>
              <a:cxnLst/>
              <a:rect l="l" t="t" r="r" b="b"/>
              <a:pathLst>
                <a:path w="1554479" h="730250">
                  <a:moveTo>
                    <a:pt x="1189482" y="0"/>
                  </a:moveTo>
                  <a:lnTo>
                    <a:pt x="0" y="0"/>
                  </a:lnTo>
                  <a:lnTo>
                    <a:pt x="364998" y="364998"/>
                  </a:lnTo>
                  <a:lnTo>
                    <a:pt x="0" y="729996"/>
                  </a:lnTo>
                  <a:lnTo>
                    <a:pt x="1189482" y="729996"/>
                  </a:lnTo>
                  <a:lnTo>
                    <a:pt x="1554479" y="364998"/>
                  </a:lnTo>
                  <a:lnTo>
                    <a:pt x="1189482" y="0"/>
                  </a:lnTo>
                  <a:close/>
                </a:path>
              </a:pathLst>
            </a:custGeom>
            <a:solidFill>
              <a:srgbClr val="00699E"/>
            </a:solidFill>
          </p:spPr>
          <p:txBody>
            <a:bodyPr wrap="square" lIns="0" tIns="0" rIns="0" bIns="0" rtlCol="0"/>
            <a:lstStyle/>
            <a:p>
              <a:endParaRPr sz="2700"/>
            </a:p>
          </p:txBody>
        </p:sp>
        <p:sp>
          <p:nvSpPr>
            <p:cNvPr id="35" name="object 35"/>
            <p:cNvSpPr/>
            <p:nvPr/>
          </p:nvSpPr>
          <p:spPr>
            <a:xfrm>
              <a:off x="3028950" y="5904738"/>
              <a:ext cx="1554480" cy="730250"/>
            </a:xfrm>
            <a:custGeom>
              <a:avLst/>
              <a:gdLst/>
              <a:ahLst/>
              <a:cxnLst/>
              <a:rect l="l" t="t" r="r" b="b"/>
              <a:pathLst>
                <a:path w="1554479" h="730250">
                  <a:moveTo>
                    <a:pt x="0" y="0"/>
                  </a:moveTo>
                  <a:lnTo>
                    <a:pt x="1189482" y="0"/>
                  </a:lnTo>
                  <a:lnTo>
                    <a:pt x="1554479" y="364998"/>
                  </a:lnTo>
                  <a:lnTo>
                    <a:pt x="1189482" y="729996"/>
                  </a:lnTo>
                  <a:lnTo>
                    <a:pt x="0" y="729996"/>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36" name="object 36"/>
          <p:cNvSpPr txBox="1"/>
          <p:nvPr/>
        </p:nvSpPr>
        <p:spPr>
          <a:xfrm>
            <a:off x="5269230" y="9097137"/>
            <a:ext cx="880110" cy="573234"/>
          </a:xfrm>
          <a:prstGeom prst="rect">
            <a:avLst/>
          </a:prstGeom>
        </p:spPr>
        <p:txBody>
          <a:bodyPr vert="horz" wrap="square" lIns="0" tIns="19050" rIns="0" bIns="0" rtlCol="0">
            <a:spAutoFit/>
          </a:bodyPr>
          <a:lstStyle/>
          <a:p>
            <a:pPr marL="19050" marR="7620" indent="60008">
              <a:spcBef>
                <a:spcPts val="150"/>
              </a:spcBef>
            </a:pPr>
            <a:r>
              <a:rPr b="1" spc="-8" dirty="0">
                <a:solidFill>
                  <a:srgbClr val="FFFFFF"/>
                </a:solidFill>
                <a:latin typeface="Carlito"/>
                <a:cs typeface="Carlito"/>
              </a:rPr>
              <a:t>PLAN </a:t>
            </a:r>
            <a:r>
              <a:rPr b="1" dirty="0">
                <a:solidFill>
                  <a:srgbClr val="FFFFFF"/>
                </a:solidFill>
                <a:latin typeface="Carlito"/>
                <a:cs typeface="Carlito"/>
              </a:rPr>
              <a:t>&amp;  EX</a:t>
            </a:r>
            <a:r>
              <a:rPr b="1" spc="-23" dirty="0">
                <a:solidFill>
                  <a:srgbClr val="FFFFFF"/>
                </a:solidFill>
                <a:latin typeface="Carlito"/>
                <a:cs typeface="Carlito"/>
              </a:rPr>
              <a:t>E</a:t>
            </a:r>
            <a:r>
              <a:rPr b="1" spc="-8" dirty="0">
                <a:solidFill>
                  <a:srgbClr val="FFFFFF"/>
                </a:solidFill>
                <a:latin typeface="Carlito"/>
                <a:cs typeface="Carlito"/>
              </a:rPr>
              <a:t>C</a:t>
            </a:r>
            <a:r>
              <a:rPr b="1" dirty="0">
                <a:solidFill>
                  <a:srgbClr val="FFFFFF"/>
                </a:solidFill>
                <a:latin typeface="Carlito"/>
                <a:cs typeface="Carlito"/>
              </a:rPr>
              <a:t>U</a:t>
            </a:r>
            <a:r>
              <a:rPr b="1" spc="-8" dirty="0">
                <a:solidFill>
                  <a:srgbClr val="FFFFFF"/>
                </a:solidFill>
                <a:latin typeface="Carlito"/>
                <a:cs typeface="Carlito"/>
              </a:rPr>
              <a:t>TE</a:t>
            </a:r>
            <a:endParaRPr>
              <a:latin typeface="Carlito"/>
              <a:cs typeface="Carlito"/>
            </a:endParaRPr>
          </a:p>
        </p:txBody>
      </p:sp>
      <p:grpSp>
        <p:nvGrpSpPr>
          <p:cNvPr id="37" name="object 37"/>
          <p:cNvGrpSpPr/>
          <p:nvPr/>
        </p:nvGrpSpPr>
        <p:grpSpPr>
          <a:xfrm>
            <a:off x="6405658" y="8835676"/>
            <a:ext cx="2374583" cy="1138238"/>
            <a:chOff x="4270438" y="5890450"/>
            <a:chExt cx="1583055" cy="758825"/>
          </a:xfrm>
        </p:grpSpPr>
        <p:sp>
          <p:nvSpPr>
            <p:cNvPr id="38" name="object 38"/>
            <p:cNvSpPr/>
            <p:nvPr/>
          </p:nvSpPr>
          <p:spPr>
            <a:xfrm>
              <a:off x="4284726" y="5904738"/>
              <a:ext cx="1554480" cy="730250"/>
            </a:xfrm>
            <a:custGeom>
              <a:avLst/>
              <a:gdLst/>
              <a:ahLst/>
              <a:cxnLst/>
              <a:rect l="l" t="t" r="r" b="b"/>
              <a:pathLst>
                <a:path w="1554479" h="730250">
                  <a:moveTo>
                    <a:pt x="1189482" y="0"/>
                  </a:moveTo>
                  <a:lnTo>
                    <a:pt x="0" y="0"/>
                  </a:lnTo>
                  <a:lnTo>
                    <a:pt x="364998" y="364998"/>
                  </a:lnTo>
                  <a:lnTo>
                    <a:pt x="0" y="729996"/>
                  </a:lnTo>
                  <a:lnTo>
                    <a:pt x="1189482" y="729996"/>
                  </a:lnTo>
                  <a:lnTo>
                    <a:pt x="1554479" y="364998"/>
                  </a:lnTo>
                  <a:lnTo>
                    <a:pt x="1189482" y="0"/>
                  </a:lnTo>
                  <a:close/>
                </a:path>
              </a:pathLst>
            </a:custGeom>
            <a:solidFill>
              <a:srgbClr val="00699E"/>
            </a:solidFill>
          </p:spPr>
          <p:txBody>
            <a:bodyPr wrap="square" lIns="0" tIns="0" rIns="0" bIns="0" rtlCol="0"/>
            <a:lstStyle/>
            <a:p>
              <a:endParaRPr sz="2700"/>
            </a:p>
          </p:txBody>
        </p:sp>
        <p:sp>
          <p:nvSpPr>
            <p:cNvPr id="39" name="object 39"/>
            <p:cNvSpPr/>
            <p:nvPr/>
          </p:nvSpPr>
          <p:spPr>
            <a:xfrm>
              <a:off x="4284726" y="5904738"/>
              <a:ext cx="1554480" cy="730250"/>
            </a:xfrm>
            <a:custGeom>
              <a:avLst/>
              <a:gdLst/>
              <a:ahLst/>
              <a:cxnLst/>
              <a:rect l="l" t="t" r="r" b="b"/>
              <a:pathLst>
                <a:path w="1554479" h="730250">
                  <a:moveTo>
                    <a:pt x="0" y="0"/>
                  </a:moveTo>
                  <a:lnTo>
                    <a:pt x="1189482" y="0"/>
                  </a:lnTo>
                  <a:lnTo>
                    <a:pt x="1554479" y="364998"/>
                  </a:lnTo>
                  <a:lnTo>
                    <a:pt x="1189482" y="729996"/>
                  </a:lnTo>
                  <a:lnTo>
                    <a:pt x="0" y="729996"/>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40" name="object 40"/>
          <p:cNvSpPr txBox="1"/>
          <p:nvPr/>
        </p:nvSpPr>
        <p:spPr>
          <a:xfrm>
            <a:off x="7153275" y="9097137"/>
            <a:ext cx="880110" cy="573234"/>
          </a:xfrm>
          <a:prstGeom prst="rect">
            <a:avLst/>
          </a:prstGeom>
        </p:spPr>
        <p:txBody>
          <a:bodyPr vert="horz" wrap="square" lIns="0" tIns="19050" rIns="0" bIns="0" rtlCol="0">
            <a:spAutoFit/>
          </a:bodyPr>
          <a:lstStyle/>
          <a:p>
            <a:pPr marL="19050" marR="7620" indent="60008">
              <a:spcBef>
                <a:spcPts val="150"/>
              </a:spcBef>
            </a:pPr>
            <a:r>
              <a:rPr b="1" spc="-8" dirty="0">
                <a:solidFill>
                  <a:srgbClr val="FFFFFF"/>
                </a:solidFill>
                <a:latin typeface="Carlito"/>
                <a:cs typeface="Carlito"/>
              </a:rPr>
              <a:t>PLAN </a:t>
            </a:r>
            <a:r>
              <a:rPr b="1" dirty="0">
                <a:solidFill>
                  <a:srgbClr val="FFFFFF"/>
                </a:solidFill>
                <a:latin typeface="Carlito"/>
                <a:cs typeface="Carlito"/>
              </a:rPr>
              <a:t>&amp;  EX</a:t>
            </a:r>
            <a:r>
              <a:rPr b="1" spc="-23" dirty="0">
                <a:solidFill>
                  <a:srgbClr val="FFFFFF"/>
                </a:solidFill>
                <a:latin typeface="Carlito"/>
                <a:cs typeface="Carlito"/>
              </a:rPr>
              <a:t>E</a:t>
            </a:r>
            <a:r>
              <a:rPr b="1" spc="-8" dirty="0">
                <a:solidFill>
                  <a:srgbClr val="FFFFFF"/>
                </a:solidFill>
                <a:latin typeface="Carlito"/>
                <a:cs typeface="Carlito"/>
              </a:rPr>
              <a:t>C</a:t>
            </a:r>
            <a:r>
              <a:rPr b="1" dirty="0">
                <a:solidFill>
                  <a:srgbClr val="FFFFFF"/>
                </a:solidFill>
                <a:latin typeface="Carlito"/>
                <a:cs typeface="Carlito"/>
              </a:rPr>
              <a:t>U</a:t>
            </a:r>
            <a:r>
              <a:rPr b="1" spc="-8" dirty="0">
                <a:solidFill>
                  <a:srgbClr val="FFFFFF"/>
                </a:solidFill>
                <a:latin typeface="Carlito"/>
                <a:cs typeface="Carlito"/>
              </a:rPr>
              <a:t>TE</a:t>
            </a:r>
            <a:endParaRPr>
              <a:latin typeface="Carlito"/>
              <a:cs typeface="Carlito"/>
            </a:endParaRPr>
          </a:p>
        </p:txBody>
      </p:sp>
      <p:grpSp>
        <p:nvGrpSpPr>
          <p:cNvPr id="41" name="object 41"/>
          <p:cNvGrpSpPr/>
          <p:nvPr/>
        </p:nvGrpSpPr>
        <p:grpSpPr>
          <a:xfrm>
            <a:off x="8323612" y="8835676"/>
            <a:ext cx="2374583" cy="1138238"/>
            <a:chOff x="5549074" y="5890450"/>
            <a:chExt cx="1583055" cy="758825"/>
          </a:xfrm>
        </p:grpSpPr>
        <p:sp>
          <p:nvSpPr>
            <p:cNvPr id="42" name="object 42"/>
            <p:cNvSpPr/>
            <p:nvPr/>
          </p:nvSpPr>
          <p:spPr>
            <a:xfrm>
              <a:off x="5563361" y="5904738"/>
              <a:ext cx="1554480" cy="730250"/>
            </a:xfrm>
            <a:custGeom>
              <a:avLst/>
              <a:gdLst/>
              <a:ahLst/>
              <a:cxnLst/>
              <a:rect l="l" t="t" r="r" b="b"/>
              <a:pathLst>
                <a:path w="1554479" h="730250">
                  <a:moveTo>
                    <a:pt x="1189482" y="0"/>
                  </a:moveTo>
                  <a:lnTo>
                    <a:pt x="0" y="0"/>
                  </a:lnTo>
                  <a:lnTo>
                    <a:pt x="364998" y="364998"/>
                  </a:lnTo>
                  <a:lnTo>
                    <a:pt x="0" y="729996"/>
                  </a:lnTo>
                  <a:lnTo>
                    <a:pt x="1189482" y="729996"/>
                  </a:lnTo>
                  <a:lnTo>
                    <a:pt x="1554480" y="364998"/>
                  </a:lnTo>
                  <a:lnTo>
                    <a:pt x="1189482" y="0"/>
                  </a:lnTo>
                  <a:close/>
                </a:path>
              </a:pathLst>
            </a:custGeom>
            <a:solidFill>
              <a:srgbClr val="00699E"/>
            </a:solidFill>
          </p:spPr>
          <p:txBody>
            <a:bodyPr wrap="square" lIns="0" tIns="0" rIns="0" bIns="0" rtlCol="0"/>
            <a:lstStyle/>
            <a:p>
              <a:endParaRPr sz="2700"/>
            </a:p>
          </p:txBody>
        </p:sp>
        <p:sp>
          <p:nvSpPr>
            <p:cNvPr id="43" name="object 43"/>
            <p:cNvSpPr/>
            <p:nvPr/>
          </p:nvSpPr>
          <p:spPr>
            <a:xfrm>
              <a:off x="5563361" y="5904738"/>
              <a:ext cx="1554480" cy="730250"/>
            </a:xfrm>
            <a:custGeom>
              <a:avLst/>
              <a:gdLst/>
              <a:ahLst/>
              <a:cxnLst/>
              <a:rect l="l" t="t" r="r" b="b"/>
              <a:pathLst>
                <a:path w="1554479" h="730250">
                  <a:moveTo>
                    <a:pt x="0" y="0"/>
                  </a:moveTo>
                  <a:lnTo>
                    <a:pt x="1189482" y="0"/>
                  </a:lnTo>
                  <a:lnTo>
                    <a:pt x="1554480" y="364998"/>
                  </a:lnTo>
                  <a:lnTo>
                    <a:pt x="1189482" y="729996"/>
                  </a:lnTo>
                  <a:lnTo>
                    <a:pt x="0" y="729996"/>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44" name="object 44"/>
          <p:cNvSpPr txBox="1"/>
          <p:nvPr/>
        </p:nvSpPr>
        <p:spPr>
          <a:xfrm>
            <a:off x="9071228" y="9097137"/>
            <a:ext cx="880110" cy="573234"/>
          </a:xfrm>
          <a:prstGeom prst="rect">
            <a:avLst/>
          </a:prstGeom>
        </p:spPr>
        <p:txBody>
          <a:bodyPr vert="horz" wrap="square" lIns="0" tIns="19050" rIns="0" bIns="0" rtlCol="0">
            <a:spAutoFit/>
          </a:bodyPr>
          <a:lstStyle/>
          <a:p>
            <a:pPr marL="19050" marR="7620" indent="60008">
              <a:spcBef>
                <a:spcPts val="150"/>
              </a:spcBef>
            </a:pPr>
            <a:r>
              <a:rPr b="1" spc="-8" dirty="0">
                <a:solidFill>
                  <a:srgbClr val="FFFFFF"/>
                </a:solidFill>
                <a:latin typeface="Carlito"/>
                <a:cs typeface="Carlito"/>
              </a:rPr>
              <a:t>PLAN </a:t>
            </a:r>
            <a:r>
              <a:rPr b="1" dirty="0">
                <a:solidFill>
                  <a:srgbClr val="FFFFFF"/>
                </a:solidFill>
                <a:latin typeface="Carlito"/>
                <a:cs typeface="Carlito"/>
              </a:rPr>
              <a:t>&amp;  EX</a:t>
            </a:r>
            <a:r>
              <a:rPr b="1" spc="-23" dirty="0">
                <a:solidFill>
                  <a:srgbClr val="FFFFFF"/>
                </a:solidFill>
                <a:latin typeface="Carlito"/>
                <a:cs typeface="Carlito"/>
              </a:rPr>
              <a:t>E</a:t>
            </a:r>
            <a:r>
              <a:rPr b="1" spc="-8" dirty="0">
                <a:solidFill>
                  <a:srgbClr val="FFFFFF"/>
                </a:solidFill>
                <a:latin typeface="Carlito"/>
                <a:cs typeface="Carlito"/>
              </a:rPr>
              <a:t>C</a:t>
            </a:r>
            <a:r>
              <a:rPr b="1" dirty="0">
                <a:solidFill>
                  <a:srgbClr val="FFFFFF"/>
                </a:solidFill>
                <a:latin typeface="Carlito"/>
                <a:cs typeface="Carlito"/>
              </a:rPr>
              <a:t>U</a:t>
            </a:r>
            <a:r>
              <a:rPr b="1" spc="-8" dirty="0">
                <a:solidFill>
                  <a:srgbClr val="FFFFFF"/>
                </a:solidFill>
                <a:latin typeface="Carlito"/>
                <a:cs typeface="Carlito"/>
              </a:rPr>
              <a:t>TE</a:t>
            </a:r>
            <a:endParaRPr>
              <a:latin typeface="Carlito"/>
              <a:cs typeface="Carlito"/>
            </a:endParaRPr>
          </a:p>
        </p:txBody>
      </p:sp>
      <p:grpSp>
        <p:nvGrpSpPr>
          <p:cNvPr id="45" name="object 45"/>
          <p:cNvGrpSpPr/>
          <p:nvPr/>
        </p:nvGrpSpPr>
        <p:grpSpPr>
          <a:xfrm>
            <a:off x="10235851" y="8818531"/>
            <a:ext cx="1138238" cy="1153478"/>
            <a:chOff x="6823900" y="5879020"/>
            <a:chExt cx="758825" cy="768985"/>
          </a:xfrm>
        </p:grpSpPr>
        <p:sp>
          <p:nvSpPr>
            <p:cNvPr id="46" name="object 46"/>
            <p:cNvSpPr/>
            <p:nvPr/>
          </p:nvSpPr>
          <p:spPr>
            <a:xfrm>
              <a:off x="6838188" y="5893308"/>
              <a:ext cx="730250" cy="740410"/>
            </a:xfrm>
            <a:custGeom>
              <a:avLst/>
              <a:gdLst/>
              <a:ahLst/>
              <a:cxnLst/>
              <a:rect l="l" t="t" r="r" b="b"/>
              <a:pathLst>
                <a:path w="730250" h="740409">
                  <a:moveTo>
                    <a:pt x="364997" y="0"/>
                  </a:moveTo>
                  <a:lnTo>
                    <a:pt x="0" y="0"/>
                  </a:lnTo>
                  <a:lnTo>
                    <a:pt x="364997" y="369950"/>
                  </a:lnTo>
                  <a:lnTo>
                    <a:pt x="0" y="739901"/>
                  </a:lnTo>
                  <a:lnTo>
                    <a:pt x="364997" y="739901"/>
                  </a:lnTo>
                  <a:lnTo>
                    <a:pt x="729995" y="369950"/>
                  </a:lnTo>
                  <a:lnTo>
                    <a:pt x="364997" y="0"/>
                  </a:lnTo>
                  <a:close/>
                </a:path>
              </a:pathLst>
            </a:custGeom>
            <a:solidFill>
              <a:srgbClr val="00699E"/>
            </a:solidFill>
          </p:spPr>
          <p:txBody>
            <a:bodyPr wrap="square" lIns="0" tIns="0" rIns="0" bIns="0" rtlCol="0"/>
            <a:lstStyle/>
            <a:p>
              <a:endParaRPr sz="2700"/>
            </a:p>
          </p:txBody>
        </p:sp>
        <p:sp>
          <p:nvSpPr>
            <p:cNvPr id="47" name="object 47"/>
            <p:cNvSpPr/>
            <p:nvPr/>
          </p:nvSpPr>
          <p:spPr>
            <a:xfrm>
              <a:off x="6838188" y="5893308"/>
              <a:ext cx="730250" cy="740410"/>
            </a:xfrm>
            <a:custGeom>
              <a:avLst/>
              <a:gdLst/>
              <a:ahLst/>
              <a:cxnLst/>
              <a:rect l="l" t="t" r="r" b="b"/>
              <a:pathLst>
                <a:path w="730250" h="740409">
                  <a:moveTo>
                    <a:pt x="0" y="0"/>
                  </a:moveTo>
                  <a:lnTo>
                    <a:pt x="364997" y="0"/>
                  </a:lnTo>
                  <a:lnTo>
                    <a:pt x="729995" y="369950"/>
                  </a:lnTo>
                  <a:lnTo>
                    <a:pt x="364997" y="739901"/>
                  </a:lnTo>
                  <a:lnTo>
                    <a:pt x="0" y="739901"/>
                  </a:lnTo>
                  <a:lnTo>
                    <a:pt x="364997" y="369950"/>
                  </a:lnTo>
                  <a:lnTo>
                    <a:pt x="0" y="0"/>
                  </a:lnTo>
                  <a:close/>
                </a:path>
              </a:pathLst>
            </a:custGeom>
            <a:ln w="28575">
              <a:solidFill>
                <a:srgbClr val="0075B1"/>
              </a:solidFill>
            </a:ln>
          </p:spPr>
          <p:txBody>
            <a:bodyPr wrap="square" lIns="0" tIns="0" rIns="0" bIns="0" rtlCol="0"/>
            <a:lstStyle/>
            <a:p>
              <a:endParaRPr sz="2700"/>
            </a:p>
          </p:txBody>
        </p:sp>
      </p:grpSp>
      <p:sp>
        <p:nvSpPr>
          <p:cNvPr id="48" name="object 48"/>
          <p:cNvSpPr txBox="1"/>
          <p:nvPr/>
        </p:nvSpPr>
        <p:spPr>
          <a:xfrm>
            <a:off x="10841735" y="9224771"/>
            <a:ext cx="200978" cy="296235"/>
          </a:xfrm>
          <a:prstGeom prst="rect">
            <a:avLst/>
          </a:prstGeom>
        </p:spPr>
        <p:txBody>
          <a:bodyPr vert="horz" wrap="square" lIns="0" tIns="19050" rIns="0" bIns="0" rtlCol="0">
            <a:spAutoFit/>
          </a:bodyPr>
          <a:lstStyle/>
          <a:p>
            <a:pPr marL="19050">
              <a:spcBef>
                <a:spcPts val="150"/>
              </a:spcBef>
            </a:pPr>
            <a:r>
              <a:rPr b="1" dirty="0">
                <a:solidFill>
                  <a:srgbClr val="FFFFFF"/>
                </a:solidFill>
                <a:latin typeface="Carlito"/>
                <a:cs typeface="Carlito"/>
              </a:rPr>
              <a:t>…</a:t>
            </a:r>
            <a:endParaRPr>
              <a:latin typeface="Carlito"/>
              <a:cs typeface="Carlito"/>
            </a:endParaRPr>
          </a:p>
        </p:txBody>
      </p:sp>
      <p:grpSp>
        <p:nvGrpSpPr>
          <p:cNvPr id="49" name="object 49"/>
          <p:cNvGrpSpPr/>
          <p:nvPr/>
        </p:nvGrpSpPr>
        <p:grpSpPr>
          <a:xfrm>
            <a:off x="10912507" y="8835676"/>
            <a:ext cx="2237423" cy="1136333"/>
            <a:chOff x="7275004" y="5890450"/>
            <a:chExt cx="1491615" cy="757555"/>
          </a:xfrm>
        </p:grpSpPr>
        <p:sp>
          <p:nvSpPr>
            <p:cNvPr id="50" name="object 50"/>
            <p:cNvSpPr/>
            <p:nvPr/>
          </p:nvSpPr>
          <p:spPr>
            <a:xfrm>
              <a:off x="7289292" y="5904738"/>
              <a:ext cx="1463040" cy="728980"/>
            </a:xfrm>
            <a:custGeom>
              <a:avLst/>
              <a:gdLst/>
              <a:ahLst/>
              <a:cxnLst/>
              <a:rect l="l" t="t" r="r" b="b"/>
              <a:pathLst>
                <a:path w="1463040" h="728979">
                  <a:moveTo>
                    <a:pt x="1098803" y="0"/>
                  </a:moveTo>
                  <a:lnTo>
                    <a:pt x="0" y="0"/>
                  </a:lnTo>
                  <a:lnTo>
                    <a:pt x="364235" y="364236"/>
                  </a:lnTo>
                  <a:lnTo>
                    <a:pt x="0" y="728472"/>
                  </a:lnTo>
                  <a:lnTo>
                    <a:pt x="1098803" y="728472"/>
                  </a:lnTo>
                  <a:lnTo>
                    <a:pt x="1463039" y="364236"/>
                  </a:lnTo>
                  <a:lnTo>
                    <a:pt x="1098803" y="0"/>
                  </a:lnTo>
                  <a:close/>
                </a:path>
              </a:pathLst>
            </a:custGeom>
            <a:solidFill>
              <a:srgbClr val="498EF1"/>
            </a:solidFill>
          </p:spPr>
          <p:txBody>
            <a:bodyPr wrap="square" lIns="0" tIns="0" rIns="0" bIns="0" rtlCol="0"/>
            <a:lstStyle/>
            <a:p>
              <a:endParaRPr sz="2700"/>
            </a:p>
          </p:txBody>
        </p:sp>
        <p:sp>
          <p:nvSpPr>
            <p:cNvPr id="51" name="object 51"/>
            <p:cNvSpPr/>
            <p:nvPr/>
          </p:nvSpPr>
          <p:spPr>
            <a:xfrm>
              <a:off x="7289292" y="5904738"/>
              <a:ext cx="1463040" cy="728980"/>
            </a:xfrm>
            <a:custGeom>
              <a:avLst/>
              <a:gdLst/>
              <a:ahLst/>
              <a:cxnLst/>
              <a:rect l="l" t="t" r="r" b="b"/>
              <a:pathLst>
                <a:path w="1463040" h="728979">
                  <a:moveTo>
                    <a:pt x="0" y="0"/>
                  </a:moveTo>
                  <a:lnTo>
                    <a:pt x="1098803" y="0"/>
                  </a:lnTo>
                  <a:lnTo>
                    <a:pt x="1463039" y="364236"/>
                  </a:lnTo>
                  <a:lnTo>
                    <a:pt x="1098803" y="728472"/>
                  </a:lnTo>
                  <a:lnTo>
                    <a:pt x="0" y="728472"/>
                  </a:lnTo>
                  <a:lnTo>
                    <a:pt x="364235" y="364236"/>
                  </a:lnTo>
                  <a:lnTo>
                    <a:pt x="0" y="0"/>
                  </a:lnTo>
                  <a:close/>
                </a:path>
              </a:pathLst>
            </a:custGeom>
            <a:ln w="28575">
              <a:solidFill>
                <a:srgbClr val="0075B1"/>
              </a:solidFill>
            </a:ln>
          </p:spPr>
          <p:txBody>
            <a:bodyPr wrap="square" lIns="0" tIns="0" rIns="0" bIns="0" rtlCol="0"/>
            <a:lstStyle/>
            <a:p>
              <a:endParaRPr sz="2700"/>
            </a:p>
          </p:txBody>
        </p:sp>
      </p:grpSp>
      <p:sp>
        <p:nvSpPr>
          <p:cNvPr id="52" name="object 52"/>
          <p:cNvSpPr txBox="1"/>
          <p:nvPr/>
        </p:nvSpPr>
        <p:spPr>
          <a:xfrm>
            <a:off x="11658218" y="9233153"/>
            <a:ext cx="746760" cy="296235"/>
          </a:xfrm>
          <a:prstGeom prst="rect">
            <a:avLst/>
          </a:prstGeom>
        </p:spPr>
        <p:txBody>
          <a:bodyPr vert="horz" wrap="square" lIns="0" tIns="19050" rIns="0" bIns="0" rtlCol="0">
            <a:spAutoFit/>
          </a:bodyPr>
          <a:lstStyle/>
          <a:p>
            <a:pPr marL="19050">
              <a:spcBef>
                <a:spcPts val="150"/>
              </a:spcBef>
            </a:pPr>
            <a:r>
              <a:rPr b="1" spc="-8" dirty="0">
                <a:solidFill>
                  <a:srgbClr val="FFFFFF"/>
                </a:solidFill>
                <a:latin typeface="Carlito"/>
                <a:cs typeface="Carlito"/>
              </a:rPr>
              <a:t>Clo</a:t>
            </a:r>
            <a:r>
              <a:rPr b="1" dirty="0">
                <a:solidFill>
                  <a:srgbClr val="FFFFFF"/>
                </a:solidFill>
                <a:latin typeface="Carlito"/>
                <a:cs typeface="Carlito"/>
              </a:rPr>
              <a:t>su</a:t>
            </a:r>
            <a:r>
              <a:rPr b="1" spc="-23" dirty="0">
                <a:solidFill>
                  <a:srgbClr val="FFFFFF"/>
                </a:solidFill>
                <a:latin typeface="Carlito"/>
                <a:cs typeface="Carlito"/>
              </a:rPr>
              <a:t>r</a:t>
            </a:r>
            <a:r>
              <a:rPr b="1" dirty="0">
                <a:solidFill>
                  <a:srgbClr val="FFFFFF"/>
                </a:solidFill>
                <a:latin typeface="Carlito"/>
                <a:cs typeface="Carlito"/>
              </a:rPr>
              <a:t>e</a:t>
            </a:r>
            <a:endParaRPr>
              <a:latin typeface="Carlito"/>
              <a:cs typeface="Carlito"/>
            </a:endParaRPr>
          </a:p>
        </p:txBody>
      </p:sp>
      <p:grpSp>
        <p:nvGrpSpPr>
          <p:cNvPr id="53" name="object 53"/>
          <p:cNvGrpSpPr/>
          <p:nvPr/>
        </p:nvGrpSpPr>
        <p:grpSpPr>
          <a:xfrm>
            <a:off x="4856893" y="8244744"/>
            <a:ext cx="1414463" cy="504825"/>
            <a:chOff x="3237928" y="5496496"/>
            <a:chExt cx="942975" cy="336550"/>
          </a:xfrm>
        </p:grpSpPr>
        <p:sp>
          <p:nvSpPr>
            <p:cNvPr id="54" name="object 54"/>
            <p:cNvSpPr/>
            <p:nvPr/>
          </p:nvSpPr>
          <p:spPr>
            <a:xfrm>
              <a:off x="3252216" y="5510784"/>
              <a:ext cx="914400" cy="307975"/>
            </a:xfrm>
            <a:custGeom>
              <a:avLst/>
              <a:gdLst/>
              <a:ahLst/>
              <a:cxnLst/>
              <a:rect l="l" t="t" r="r" b="b"/>
              <a:pathLst>
                <a:path w="914400" h="307975">
                  <a:moveTo>
                    <a:pt x="863092" y="0"/>
                  </a:moveTo>
                  <a:lnTo>
                    <a:pt x="51308" y="0"/>
                  </a:lnTo>
                  <a:lnTo>
                    <a:pt x="31343" y="4034"/>
                  </a:lnTo>
                  <a:lnTo>
                    <a:pt x="15033" y="15033"/>
                  </a:lnTo>
                  <a:lnTo>
                    <a:pt x="4034" y="31343"/>
                  </a:lnTo>
                  <a:lnTo>
                    <a:pt x="0" y="51307"/>
                  </a:lnTo>
                  <a:lnTo>
                    <a:pt x="0" y="256539"/>
                  </a:lnTo>
                  <a:lnTo>
                    <a:pt x="4034" y="276510"/>
                  </a:lnTo>
                  <a:lnTo>
                    <a:pt x="15033" y="292819"/>
                  </a:lnTo>
                  <a:lnTo>
                    <a:pt x="31343" y="303815"/>
                  </a:lnTo>
                  <a:lnTo>
                    <a:pt x="51308" y="307847"/>
                  </a:lnTo>
                  <a:lnTo>
                    <a:pt x="863092" y="307847"/>
                  </a:lnTo>
                  <a:lnTo>
                    <a:pt x="883056" y="303815"/>
                  </a:lnTo>
                  <a:lnTo>
                    <a:pt x="899366" y="292819"/>
                  </a:lnTo>
                  <a:lnTo>
                    <a:pt x="910365" y="276510"/>
                  </a:lnTo>
                  <a:lnTo>
                    <a:pt x="914400" y="256539"/>
                  </a:lnTo>
                  <a:lnTo>
                    <a:pt x="914400" y="51307"/>
                  </a:lnTo>
                  <a:lnTo>
                    <a:pt x="910365" y="31343"/>
                  </a:lnTo>
                  <a:lnTo>
                    <a:pt x="899366" y="15033"/>
                  </a:lnTo>
                  <a:lnTo>
                    <a:pt x="883056" y="4034"/>
                  </a:lnTo>
                  <a:lnTo>
                    <a:pt x="863092" y="0"/>
                  </a:lnTo>
                  <a:close/>
                </a:path>
              </a:pathLst>
            </a:custGeom>
            <a:solidFill>
              <a:srgbClr val="00699E"/>
            </a:solidFill>
          </p:spPr>
          <p:txBody>
            <a:bodyPr wrap="square" lIns="0" tIns="0" rIns="0" bIns="0" rtlCol="0"/>
            <a:lstStyle/>
            <a:p>
              <a:endParaRPr sz="2700"/>
            </a:p>
          </p:txBody>
        </p:sp>
        <p:sp>
          <p:nvSpPr>
            <p:cNvPr id="55" name="object 55"/>
            <p:cNvSpPr/>
            <p:nvPr/>
          </p:nvSpPr>
          <p:spPr>
            <a:xfrm>
              <a:off x="3252216" y="5510784"/>
              <a:ext cx="914400" cy="307975"/>
            </a:xfrm>
            <a:custGeom>
              <a:avLst/>
              <a:gdLst/>
              <a:ahLst/>
              <a:cxnLst/>
              <a:rect l="l" t="t" r="r" b="b"/>
              <a:pathLst>
                <a:path w="914400" h="307975">
                  <a:moveTo>
                    <a:pt x="0" y="51307"/>
                  </a:moveTo>
                  <a:lnTo>
                    <a:pt x="4034" y="31343"/>
                  </a:lnTo>
                  <a:lnTo>
                    <a:pt x="15033" y="15033"/>
                  </a:lnTo>
                  <a:lnTo>
                    <a:pt x="31343" y="4034"/>
                  </a:lnTo>
                  <a:lnTo>
                    <a:pt x="51308" y="0"/>
                  </a:lnTo>
                  <a:lnTo>
                    <a:pt x="863092" y="0"/>
                  </a:lnTo>
                  <a:lnTo>
                    <a:pt x="883056" y="4034"/>
                  </a:lnTo>
                  <a:lnTo>
                    <a:pt x="899366" y="15033"/>
                  </a:lnTo>
                  <a:lnTo>
                    <a:pt x="910365" y="31343"/>
                  </a:lnTo>
                  <a:lnTo>
                    <a:pt x="914400" y="51307"/>
                  </a:lnTo>
                  <a:lnTo>
                    <a:pt x="914400" y="256539"/>
                  </a:lnTo>
                  <a:lnTo>
                    <a:pt x="910365" y="276510"/>
                  </a:lnTo>
                  <a:lnTo>
                    <a:pt x="899366" y="292819"/>
                  </a:lnTo>
                  <a:lnTo>
                    <a:pt x="883056" y="303815"/>
                  </a:lnTo>
                  <a:lnTo>
                    <a:pt x="863092" y="307847"/>
                  </a:lnTo>
                  <a:lnTo>
                    <a:pt x="51308" y="307847"/>
                  </a:lnTo>
                  <a:lnTo>
                    <a:pt x="31343" y="303815"/>
                  </a:lnTo>
                  <a:lnTo>
                    <a:pt x="15033" y="292819"/>
                  </a:lnTo>
                  <a:lnTo>
                    <a:pt x="4034" y="276510"/>
                  </a:lnTo>
                  <a:lnTo>
                    <a:pt x="0" y="256539"/>
                  </a:lnTo>
                  <a:lnTo>
                    <a:pt x="0" y="51307"/>
                  </a:lnTo>
                  <a:close/>
                </a:path>
              </a:pathLst>
            </a:custGeom>
            <a:ln w="28575">
              <a:solidFill>
                <a:srgbClr val="0075B1"/>
              </a:solidFill>
            </a:ln>
          </p:spPr>
          <p:txBody>
            <a:bodyPr wrap="square" lIns="0" tIns="0" rIns="0" bIns="0" rtlCol="0"/>
            <a:lstStyle/>
            <a:p>
              <a:endParaRPr sz="2700"/>
            </a:p>
          </p:txBody>
        </p:sp>
      </p:grpSp>
      <p:grpSp>
        <p:nvGrpSpPr>
          <p:cNvPr id="56" name="object 56"/>
          <p:cNvGrpSpPr/>
          <p:nvPr/>
        </p:nvGrpSpPr>
        <p:grpSpPr>
          <a:xfrm>
            <a:off x="6681121" y="8244744"/>
            <a:ext cx="1414463" cy="504825"/>
            <a:chOff x="4454080" y="5496496"/>
            <a:chExt cx="942975" cy="336550"/>
          </a:xfrm>
        </p:grpSpPr>
        <p:sp>
          <p:nvSpPr>
            <p:cNvPr id="57" name="object 57"/>
            <p:cNvSpPr/>
            <p:nvPr/>
          </p:nvSpPr>
          <p:spPr>
            <a:xfrm>
              <a:off x="4468367" y="5510784"/>
              <a:ext cx="914400" cy="307975"/>
            </a:xfrm>
            <a:custGeom>
              <a:avLst/>
              <a:gdLst/>
              <a:ahLst/>
              <a:cxnLst/>
              <a:rect l="l" t="t" r="r" b="b"/>
              <a:pathLst>
                <a:path w="914400" h="307975">
                  <a:moveTo>
                    <a:pt x="863092" y="0"/>
                  </a:moveTo>
                  <a:lnTo>
                    <a:pt x="51308" y="0"/>
                  </a:lnTo>
                  <a:lnTo>
                    <a:pt x="31343" y="4034"/>
                  </a:lnTo>
                  <a:lnTo>
                    <a:pt x="15033" y="15033"/>
                  </a:lnTo>
                  <a:lnTo>
                    <a:pt x="4034" y="31343"/>
                  </a:lnTo>
                  <a:lnTo>
                    <a:pt x="0" y="51307"/>
                  </a:lnTo>
                  <a:lnTo>
                    <a:pt x="0" y="256539"/>
                  </a:lnTo>
                  <a:lnTo>
                    <a:pt x="4034" y="276510"/>
                  </a:lnTo>
                  <a:lnTo>
                    <a:pt x="15033" y="292819"/>
                  </a:lnTo>
                  <a:lnTo>
                    <a:pt x="31343" y="303815"/>
                  </a:lnTo>
                  <a:lnTo>
                    <a:pt x="51308" y="307847"/>
                  </a:lnTo>
                  <a:lnTo>
                    <a:pt x="863092" y="307847"/>
                  </a:lnTo>
                  <a:lnTo>
                    <a:pt x="883056" y="303815"/>
                  </a:lnTo>
                  <a:lnTo>
                    <a:pt x="899366" y="292819"/>
                  </a:lnTo>
                  <a:lnTo>
                    <a:pt x="910365" y="276510"/>
                  </a:lnTo>
                  <a:lnTo>
                    <a:pt x="914400" y="256539"/>
                  </a:lnTo>
                  <a:lnTo>
                    <a:pt x="914400" y="51307"/>
                  </a:lnTo>
                  <a:lnTo>
                    <a:pt x="910365" y="31343"/>
                  </a:lnTo>
                  <a:lnTo>
                    <a:pt x="899366" y="15033"/>
                  </a:lnTo>
                  <a:lnTo>
                    <a:pt x="883056" y="4034"/>
                  </a:lnTo>
                  <a:lnTo>
                    <a:pt x="863092" y="0"/>
                  </a:lnTo>
                  <a:close/>
                </a:path>
              </a:pathLst>
            </a:custGeom>
            <a:solidFill>
              <a:srgbClr val="00699E"/>
            </a:solidFill>
          </p:spPr>
          <p:txBody>
            <a:bodyPr wrap="square" lIns="0" tIns="0" rIns="0" bIns="0" rtlCol="0"/>
            <a:lstStyle/>
            <a:p>
              <a:endParaRPr sz="2700"/>
            </a:p>
          </p:txBody>
        </p:sp>
        <p:sp>
          <p:nvSpPr>
            <p:cNvPr id="58" name="object 58"/>
            <p:cNvSpPr/>
            <p:nvPr/>
          </p:nvSpPr>
          <p:spPr>
            <a:xfrm>
              <a:off x="4468367" y="5510784"/>
              <a:ext cx="914400" cy="307975"/>
            </a:xfrm>
            <a:custGeom>
              <a:avLst/>
              <a:gdLst/>
              <a:ahLst/>
              <a:cxnLst/>
              <a:rect l="l" t="t" r="r" b="b"/>
              <a:pathLst>
                <a:path w="914400" h="307975">
                  <a:moveTo>
                    <a:pt x="0" y="51307"/>
                  </a:moveTo>
                  <a:lnTo>
                    <a:pt x="4034" y="31343"/>
                  </a:lnTo>
                  <a:lnTo>
                    <a:pt x="15033" y="15033"/>
                  </a:lnTo>
                  <a:lnTo>
                    <a:pt x="31343" y="4034"/>
                  </a:lnTo>
                  <a:lnTo>
                    <a:pt x="51308" y="0"/>
                  </a:lnTo>
                  <a:lnTo>
                    <a:pt x="863092" y="0"/>
                  </a:lnTo>
                  <a:lnTo>
                    <a:pt x="883056" y="4034"/>
                  </a:lnTo>
                  <a:lnTo>
                    <a:pt x="899366" y="15033"/>
                  </a:lnTo>
                  <a:lnTo>
                    <a:pt x="910365" y="31343"/>
                  </a:lnTo>
                  <a:lnTo>
                    <a:pt x="914400" y="51307"/>
                  </a:lnTo>
                  <a:lnTo>
                    <a:pt x="914400" y="256539"/>
                  </a:lnTo>
                  <a:lnTo>
                    <a:pt x="910365" y="276510"/>
                  </a:lnTo>
                  <a:lnTo>
                    <a:pt x="899366" y="292819"/>
                  </a:lnTo>
                  <a:lnTo>
                    <a:pt x="883056" y="303815"/>
                  </a:lnTo>
                  <a:lnTo>
                    <a:pt x="863092" y="307847"/>
                  </a:lnTo>
                  <a:lnTo>
                    <a:pt x="51308" y="307847"/>
                  </a:lnTo>
                  <a:lnTo>
                    <a:pt x="31343" y="303815"/>
                  </a:lnTo>
                  <a:lnTo>
                    <a:pt x="15033" y="292819"/>
                  </a:lnTo>
                  <a:lnTo>
                    <a:pt x="4034" y="276510"/>
                  </a:lnTo>
                  <a:lnTo>
                    <a:pt x="0" y="256539"/>
                  </a:lnTo>
                  <a:lnTo>
                    <a:pt x="0" y="51307"/>
                  </a:lnTo>
                  <a:close/>
                </a:path>
              </a:pathLst>
            </a:custGeom>
            <a:ln w="28575">
              <a:solidFill>
                <a:srgbClr val="0075B1"/>
              </a:solidFill>
            </a:ln>
          </p:spPr>
          <p:txBody>
            <a:bodyPr wrap="square" lIns="0" tIns="0" rIns="0" bIns="0" rtlCol="0"/>
            <a:lstStyle/>
            <a:p>
              <a:endParaRPr sz="2700"/>
            </a:p>
          </p:txBody>
        </p:sp>
      </p:grpSp>
      <p:grpSp>
        <p:nvGrpSpPr>
          <p:cNvPr id="59" name="object 59"/>
          <p:cNvGrpSpPr/>
          <p:nvPr/>
        </p:nvGrpSpPr>
        <p:grpSpPr>
          <a:xfrm>
            <a:off x="8615077" y="8234457"/>
            <a:ext cx="1414463" cy="504825"/>
            <a:chOff x="5743384" y="5489638"/>
            <a:chExt cx="942975" cy="336550"/>
          </a:xfrm>
        </p:grpSpPr>
        <p:sp>
          <p:nvSpPr>
            <p:cNvPr id="60" name="object 60"/>
            <p:cNvSpPr/>
            <p:nvPr/>
          </p:nvSpPr>
          <p:spPr>
            <a:xfrm>
              <a:off x="5757671" y="5503926"/>
              <a:ext cx="914400" cy="307975"/>
            </a:xfrm>
            <a:custGeom>
              <a:avLst/>
              <a:gdLst/>
              <a:ahLst/>
              <a:cxnLst/>
              <a:rect l="l" t="t" r="r" b="b"/>
              <a:pathLst>
                <a:path w="914400" h="307975">
                  <a:moveTo>
                    <a:pt x="863092" y="0"/>
                  </a:moveTo>
                  <a:lnTo>
                    <a:pt x="51307" y="0"/>
                  </a:lnTo>
                  <a:lnTo>
                    <a:pt x="31343" y="4034"/>
                  </a:lnTo>
                  <a:lnTo>
                    <a:pt x="15033" y="15033"/>
                  </a:lnTo>
                  <a:lnTo>
                    <a:pt x="4034" y="31343"/>
                  </a:lnTo>
                  <a:lnTo>
                    <a:pt x="0" y="51308"/>
                  </a:lnTo>
                  <a:lnTo>
                    <a:pt x="0" y="256540"/>
                  </a:lnTo>
                  <a:lnTo>
                    <a:pt x="4034" y="276510"/>
                  </a:lnTo>
                  <a:lnTo>
                    <a:pt x="15033" y="292819"/>
                  </a:lnTo>
                  <a:lnTo>
                    <a:pt x="31343" y="303815"/>
                  </a:lnTo>
                  <a:lnTo>
                    <a:pt x="51307" y="307848"/>
                  </a:lnTo>
                  <a:lnTo>
                    <a:pt x="863092" y="307848"/>
                  </a:lnTo>
                  <a:lnTo>
                    <a:pt x="883056" y="303815"/>
                  </a:lnTo>
                  <a:lnTo>
                    <a:pt x="899366" y="292819"/>
                  </a:lnTo>
                  <a:lnTo>
                    <a:pt x="910365" y="276510"/>
                  </a:lnTo>
                  <a:lnTo>
                    <a:pt x="914400" y="256540"/>
                  </a:lnTo>
                  <a:lnTo>
                    <a:pt x="914400" y="51308"/>
                  </a:lnTo>
                  <a:lnTo>
                    <a:pt x="910365" y="31343"/>
                  </a:lnTo>
                  <a:lnTo>
                    <a:pt x="899366" y="15033"/>
                  </a:lnTo>
                  <a:lnTo>
                    <a:pt x="883056" y="4034"/>
                  </a:lnTo>
                  <a:lnTo>
                    <a:pt x="863092" y="0"/>
                  </a:lnTo>
                  <a:close/>
                </a:path>
              </a:pathLst>
            </a:custGeom>
            <a:solidFill>
              <a:srgbClr val="00699E"/>
            </a:solidFill>
          </p:spPr>
          <p:txBody>
            <a:bodyPr wrap="square" lIns="0" tIns="0" rIns="0" bIns="0" rtlCol="0"/>
            <a:lstStyle/>
            <a:p>
              <a:endParaRPr sz="2700"/>
            </a:p>
          </p:txBody>
        </p:sp>
        <p:sp>
          <p:nvSpPr>
            <p:cNvPr id="61" name="object 61"/>
            <p:cNvSpPr/>
            <p:nvPr/>
          </p:nvSpPr>
          <p:spPr>
            <a:xfrm>
              <a:off x="5757671" y="5503926"/>
              <a:ext cx="914400" cy="307975"/>
            </a:xfrm>
            <a:custGeom>
              <a:avLst/>
              <a:gdLst/>
              <a:ahLst/>
              <a:cxnLst/>
              <a:rect l="l" t="t" r="r" b="b"/>
              <a:pathLst>
                <a:path w="914400" h="307975">
                  <a:moveTo>
                    <a:pt x="0" y="51308"/>
                  </a:moveTo>
                  <a:lnTo>
                    <a:pt x="4034" y="31343"/>
                  </a:lnTo>
                  <a:lnTo>
                    <a:pt x="15033" y="15033"/>
                  </a:lnTo>
                  <a:lnTo>
                    <a:pt x="31343" y="4034"/>
                  </a:lnTo>
                  <a:lnTo>
                    <a:pt x="51307" y="0"/>
                  </a:lnTo>
                  <a:lnTo>
                    <a:pt x="863092" y="0"/>
                  </a:lnTo>
                  <a:lnTo>
                    <a:pt x="883056" y="4034"/>
                  </a:lnTo>
                  <a:lnTo>
                    <a:pt x="899366" y="15033"/>
                  </a:lnTo>
                  <a:lnTo>
                    <a:pt x="910365" y="31343"/>
                  </a:lnTo>
                  <a:lnTo>
                    <a:pt x="914400" y="51308"/>
                  </a:lnTo>
                  <a:lnTo>
                    <a:pt x="914400" y="256540"/>
                  </a:lnTo>
                  <a:lnTo>
                    <a:pt x="910365" y="276510"/>
                  </a:lnTo>
                  <a:lnTo>
                    <a:pt x="899366" y="292819"/>
                  </a:lnTo>
                  <a:lnTo>
                    <a:pt x="883056" y="303815"/>
                  </a:lnTo>
                  <a:lnTo>
                    <a:pt x="863092" y="307848"/>
                  </a:lnTo>
                  <a:lnTo>
                    <a:pt x="51307" y="307848"/>
                  </a:lnTo>
                  <a:lnTo>
                    <a:pt x="31343" y="303815"/>
                  </a:lnTo>
                  <a:lnTo>
                    <a:pt x="15033" y="292819"/>
                  </a:lnTo>
                  <a:lnTo>
                    <a:pt x="4034" y="276510"/>
                  </a:lnTo>
                  <a:lnTo>
                    <a:pt x="0" y="256540"/>
                  </a:lnTo>
                  <a:lnTo>
                    <a:pt x="0" y="51308"/>
                  </a:lnTo>
                  <a:close/>
                </a:path>
              </a:pathLst>
            </a:custGeom>
            <a:ln w="28574">
              <a:solidFill>
                <a:srgbClr val="0075B1"/>
              </a:solidFill>
            </a:ln>
          </p:spPr>
          <p:txBody>
            <a:bodyPr wrap="square" lIns="0" tIns="0" rIns="0" bIns="0" rtlCol="0"/>
            <a:lstStyle/>
            <a:p>
              <a:endParaRPr sz="2700"/>
            </a:p>
          </p:txBody>
        </p:sp>
      </p:grpSp>
      <p:sp>
        <p:nvSpPr>
          <p:cNvPr id="62" name="object 62"/>
          <p:cNvSpPr txBox="1"/>
          <p:nvPr/>
        </p:nvSpPr>
        <p:spPr>
          <a:xfrm>
            <a:off x="1331975" y="1452753"/>
            <a:ext cx="16061055" cy="1609415"/>
          </a:xfrm>
          <a:prstGeom prst="rect">
            <a:avLst/>
          </a:prstGeom>
        </p:spPr>
        <p:txBody>
          <a:bodyPr vert="horz" wrap="square" lIns="0" tIns="19050" rIns="0" bIns="0" rtlCol="0">
            <a:spAutoFit/>
          </a:bodyPr>
          <a:lstStyle/>
          <a:p>
            <a:pPr marL="19050">
              <a:spcBef>
                <a:spcPts val="150"/>
              </a:spcBef>
            </a:pPr>
            <a:r>
              <a:rPr sz="2700" b="1" spc="-23" dirty="0">
                <a:solidFill>
                  <a:srgbClr val="0075B1"/>
                </a:solidFill>
                <a:latin typeface="Carlito"/>
                <a:cs typeface="Carlito"/>
              </a:rPr>
              <a:t>“Waterfall” </a:t>
            </a:r>
            <a:r>
              <a:rPr sz="2700" b="1" spc="-15" dirty="0">
                <a:solidFill>
                  <a:srgbClr val="0075B1"/>
                </a:solidFill>
                <a:latin typeface="Carlito"/>
                <a:cs typeface="Carlito"/>
              </a:rPr>
              <a:t>(standard) </a:t>
            </a:r>
            <a:r>
              <a:rPr sz="2700" b="1" spc="-8" dirty="0">
                <a:solidFill>
                  <a:srgbClr val="0075B1"/>
                </a:solidFill>
                <a:latin typeface="Carlito"/>
                <a:cs typeface="Carlito"/>
              </a:rPr>
              <a:t>Project</a:t>
            </a:r>
            <a:r>
              <a:rPr sz="2700" b="1" spc="8" dirty="0">
                <a:solidFill>
                  <a:srgbClr val="0075B1"/>
                </a:solidFill>
                <a:latin typeface="Carlito"/>
                <a:cs typeface="Carlito"/>
              </a:rPr>
              <a:t> </a:t>
            </a:r>
            <a:r>
              <a:rPr sz="2700" b="1" spc="-15" dirty="0">
                <a:solidFill>
                  <a:srgbClr val="0075B1"/>
                </a:solidFill>
                <a:latin typeface="Carlito"/>
                <a:cs typeface="Carlito"/>
              </a:rPr>
              <a:t>Management</a:t>
            </a:r>
            <a:endParaRPr sz="2700">
              <a:latin typeface="Carlito"/>
              <a:cs typeface="Carlito"/>
            </a:endParaRPr>
          </a:p>
          <a:p>
            <a:pPr marL="2051685" marR="7620" algn="just">
              <a:spcBef>
                <a:spcPts val="1568"/>
              </a:spcBef>
            </a:pPr>
            <a:r>
              <a:rPr sz="2100" spc="-8" dirty="0">
                <a:solidFill>
                  <a:srgbClr val="0075B1"/>
                </a:solidFill>
                <a:latin typeface="Carlito"/>
                <a:cs typeface="Carlito"/>
              </a:rPr>
              <a:t>In the </a:t>
            </a:r>
            <a:r>
              <a:rPr sz="2100" spc="-15" dirty="0">
                <a:solidFill>
                  <a:srgbClr val="0075B1"/>
                </a:solidFill>
                <a:latin typeface="Carlito"/>
                <a:cs typeface="Carlito"/>
              </a:rPr>
              <a:t>standard project </a:t>
            </a:r>
            <a:r>
              <a:rPr sz="2100" spc="-8" dirty="0">
                <a:solidFill>
                  <a:srgbClr val="0075B1"/>
                </a:solidFill>
                <a:latin typeface="Carlito"/>
                <a:cs typeface="Carlito"/>
              </a:rPr>
              <a:t>management, the </a:t>
            </a:r>
            <a:r>
              <a:rPr sz="2100" dirty="0">
                <a:solidFill>
                  <a:srgbClr val="0075B1"/>
                </a:solidFill>
                <a:latin typeface="Carlito"/>
                <a:cs typeface="Carlito"/>
              </a:rPr>
              <a:t>Planning </a:t>
            </a:r>
            <a:r>
              <a:rPr sz="2100" spc="-8" dirty="0">
                <a:solidFill>
                  <a:srgbClr val="0075B1"/>
                </a:solidFill>
                <a:latin typeface="Carlito"/>
                <a:cs typeface="Carlito"/>
              </a:rPr>
              <a:t>is </a:t>
            </a:r>
            <a:r>
              <a:rPr sz="2100" spc="-15" dirty="0">
                <a:solidFill>
                  <a:srgbClr val="0075B1"/>
                </a:solidFill>
                <a:latin typeface="Carlito"/>
                <a:cs typeface="Carlito"/>
              </a:rPr>
              <a:t>performed </a:t>
            </a:r>
            <a:r>
              <a:rPr sz="2100" spc="-23" dirty="0">
                <a:solidFill>
                  <a:srgbClr val="0075B1"/>
                </a:solidFill>
                <a:latin typeface="Carlito"/>
                <a:cs typeface="Carlito"/>
              </a:rPr>
              <a:t>before </a:t>
            </a:r>
            <a:r>
              <a:rPr sz="2100" spc="-8" dirty="0">
                <a:solidFill>
                  <a:srgbClr val="0075B1"/>
                </a:solidFill>
                <a:latin typeface="Carlito"/>
                <a:cs typeface="Carlito"/>
              </a:rPr>
              <a:t>the </a:t>
            </a:r>
            <a:r>
              <a:rPr sz="2100" spc="-15" dirty="0">
                <a:solidFill>
                  <a:srgbClr val="0075B1"/>
                </a:solidFill>
                <a:latin typeface="Carlito"/>
                <a:cs typeface="Carlito"/>
              </a:rPr>
              <a:t>execution </a:t>
            </a:r>
            <a:r>
              <a:rPr sz="2100" spc="-8" dirty="0">
                <a:solidFill>
                  <a:srgbClr val="0075B1"/>
                </a:solidFill>
                <a:latin typeface="Carlito"/>
                <a:cs typeface="Carlito"/>
              </a:rPr>
              <a:t>starts. </a:t>
            </a:r>
            <a:r>
              <a:rPr sz="2100" spc="-30" dirty="0">
                <a:solidFill>
                  <a:srgbClr val="0075B1"/>
                </a:solidFill>
                <a:latin typeface="Carlito"/>
                <a:cs typeface="Carlito"/>
              </a:rPr>
              <a:t>Efforts </a:t>
            </a:r>
            <a:r>
              <a:rPr sz="2100" spc="-15" dirty="0">
                <a:solidFill>
                  <a:srgbClr val="0075B1"/>
                </a:solidFill>
                <a:latin typeface="Carlito"/>
                <a:cs typeface="Carlito"/>
              </a:rPr>
              <a:t>are invested </a:t>
            </a:r>
            <a:r>
              <a:rPr sz="2100" spc="-8" dirty="0">
                <a:solidFill>
                  <a:srgbClr val="0075B1"/>
                </a:solidFill>
                <a:latin typeface="Carlito"/>
                <a:cs typeface="Carlito"/>
              </a:rPr>
              <a:t>in detailed  </a:t>
            </a:r>
            <a:r>
              <a:rPr sz="2100" dirty="0">
                <a:solidFill>
                  <a:srgbClr val="0075B1"/>
                </a:solidFill>
                <a:latin typeface="Carlito"/>
                <a:cs typeface="Carlito"/>
              </a:rPr>
              <a:t>planning, </a:t>
            </a:r>
            <a:r>
              <a:rPr sz="2100" spc="-8" dirty="0">
                <a:solidFill>
                  <a:srgbClr val="0075B1"/>
                </a:solidFill>
                <a:latin typeface="Carlito"/>
                <a:cs typeface="Carlito"/>
              </a:rPr>
              <a:t>where the PM and </a:t>
            </a:r>
            <a:r>
              <a:rPr sz="2100" spc="-15" dirty="0">
                <a:solidFill>
                  <a:srgbClr val="0075B1"/>
                </a:solidFill>
                <a:latin typeface="Carlito"/>
                <a:cs typeface="Carlito"/>
              </a:rPr>
              <a:t>project </a:t>
            </a:r>
            <a:r>
              <a:rPr sz="2100" spc="-8" dirty="0">
                <a:solidFill>
                  <a:srgbClr val="0075B1"/>
                </a:solidFill>
                <a:latin typeface="Carlito"/>
                <a:cs typeface="Carlito"/>
              </a:rPr>
              <a:t>team </a:t>
            </a:r>
            <a:r>
              <a:rPr sz="2100" spc="-15" dirty="0">
                <a:solidFill>
                  <a:srgbClr val="0075B1"/>
                </a:solidFill>
                <a:latin typeface="Carlito"/>
                <a:cs typeface="Carlito"/>
              </a:rPr>
              <a:t>structure </a:t>
            </a:r>
            <a:r>
              <a:rPr sz="2100" dirty="0">
                <a:solidFill>
                  <a:srgbClr val="0075B1"/>
                </a:solidFill>
                <a:latin typeface="Carlito"/>
                <a:cs typeface="Carlito"/>
              </a:rPr>
              <a:t>all </a:t>
            </a:r>
            <a:r>
              <a:rPr sz="2100" spc="-8" dirty="0">
                <a:solidFill>
                  <a:srgbClr val="0075B1"/>
                </a:solidFill>
                <a:latin typeface="Carlito"/>
                <a:cs typeface="Carlito"/>
              </a:rPr>
              <a:t>the </a:t>
            </a:r>
            <a:r>
              <a:rPr sz="2100" spc="-15" dirty="0">
                <a:solidFill>
                  <a:srgbClr val="0075B1"/>
                </a:solidFill>
                <a:latin typeface="Carlito"/>
                <a:cs typeface="Carlito"/>
              </a:rPr>
              <a:t>work to </a:t>
            </a:r>
            <a:r>
              <a:rPr sz="2100" spc="-8" dirty="0">
                <a:solidFill>
                  <a:srgbClr val="0075B1"/>
                </a:solidFill>
                <a:latin typeface="Carlito"/>
                <a:cs typeface="Carlito"/>
              </a:rPr>
              <a:t>be done (see pic.1). The </a:t>
            </a:r>
            <a:r>
              <a:rPr sz="2100" spc="-15" dirty="0">
                <a:solidFill>
                  <a:srgbClr val="0075B1"/>
                </a:solidFill>
                <a:latin typeface="Carlito"/>
                <a:cs typeface="Carlito"/>
              </a:rPr>
              <a:t>execution </a:t>
            </a:r>
            <a:r>
              <a:rPr sz="2100" spc="-8" dirty="0">
                <a:solidFill>
                  <a:srgbClr val="0075B1"/>
                </a:solidFill>
                <a:latin typeface="Carlito"/>
                <a:cs typeface="Carlito"/>
              </a:rPr>
              <a:t>plan consists of sequenced  </a:t>
            </a:r>
            <a:r>
              <a:rPr sz="2100" dirty="0">
                <a:solidFill>
                  <a:srgbClr val="0075B1"/>
                </a:solidFill>
                <a:latin typeface="Carlito"/>
                <a:cs typeface="Carlito"/>
              </a:rPr>
              <a:t>activities, </a:t>
            </a:r>
            <a:r>
              <a:rPr sz="2100" spc="-15" dirty="0">
                <a:solidFill>
                  <a:srgbClr val="0075B1"/>
                </a:solidFill>
                <a:latin typeface="Carlito"/>
                <a:cs typeface="Carlito"/>
              </a:rPr>
              <a:t>according to </a:t>
            </a:r>
            <a:r>
              <a:rPr sz="2100" dirty="0">
                <a:solidFill>
                  <a:srgbClr val="0075B1"/>
                </a:solidFill>
                <a:latin typeface="Carlito"/>
                <a:cs typeface="Carlito"/>
              </a:rPr>
              <a:t>their </a:t>
            </a:r>
            <a:r>
              <a:rPr sz="2100" spc="-15" dirty="0">
                <a:solidFill>
                  <a:srgbClr val="0075B1"/>
                </a:solidFill>
                <a:latin typeface="Carlito"/>
                <a:cs typeface="Carlito"/>
              </a:rPr>
              <a:t>dependency. </a:t>
            </a:r>
            <a:r>
              <a:rPr sz="2100" spc="-8" dirty="0">
                <a:solidFill>
                  <a:srgbClr val="0075B1"/>
                </a:solidFill>
                <a:latin typeface="Carlito"/>
                <a:cs typeface="Carlito"/>
              </a:rPr>
              <a:t>As a result, on a calendar (on the Gantt </a:t>
            </a:r>
            <a:r>
              <a:rPr sz="2100" dirty="0">
                <a:solidFill>
                  <a:srgbClr val="0075B1"/>
                </a:solidFill>
                <a:latin typeface="Carlito"/>
                <a:cs typeface="Carlito"/>
              </a:rPr>
              <a:t>chart), </a:t>
            </a:r>
            <a:r>
              <a:rPr sz="2100" spc="-8" dirty="0">
                <a:solidFill>
                  <a:srgbClr val="0075B1"/>
                </a:solidFill>
                <a:latin typeface="Carlito"/>
                <a:cs typeface="Carlito"/>
              </a:rPr>
              <a:t>the </a:t>
            </a:r>
            <a:r>
              <a:rPr sz="2100" dirty="0">
                <a:solidFill>
                  <a:srgbClr val="0075B1"/>
                </a:solidFill>
                <a:latin typeface="Carlito"/>
                <a:cs typeface="Carlito"/>
              </a:rPr>
              <a:t>plan </a:t>
            </a:r>
            <a:r>
              <a:rPr sz="2100" spc="-8" dirty="0">
                <a:solidFill>
                  <a:srgbClr val="0075B1"/>
                </a:solidFill>
                <a:latin typeface="Carlito"/>
                <a:cs typeface="Carlito"/>
              </a:rPr>
              <a:t>resembles a </a:t>
            </a:r>
            <a:r>
              <a:rPr sz="2100" spc="-15" dirty="0">
                <a:solidFill>
                  <a:srgbClr val="0075B1"/>
                </a:solidFill>
                <a:latin typeface="Carlito"/>
                <a:cs typeface="Carlito"/>
              </a:rPr>
              <a:t>waterfall </a:t>
            </a:r>
            <a:r>
              <a:rPr sz="2100" spc="-8" dirty="0">
                <a:solidFill>
                  <a:srgbClr val="0075B1"/>
                </a:solidFill>
                <a:latin typeface="Carlito"/>
                <a:cs typeface="Carlito"/>
              </a:rPr>
              <a:t>(see  pic.2).</a:t>
            </a:r>
            <a:endParaRPr sz="2100">
              <a:latin typeface="Carlito"/>
              <a:cs typeface="Carlito"/>
            </a:endParaRPr>
          </a:p>
        </p:txBody>
      </p:sp>
      <p:sp>
        <p:nvSpPr>
          <p:cNvPr id="63" name="object 63"/>
          <p:cNvSpPr txBox="1"/>
          <p:nvPr/>
        </p:nvSpPr>
        <p:spPr>
          <a:xfrm>
            <a:off x="726947" y="3498724"/>
            <a:ext cx="792480" cy="434734"/>
          </a:xfrm>
          <a:prstGeom prst="rect">
            <a:avLst/>
          </a:prstGeom>
        </p:spPr>
        <p:txBody>
          <a:bodyPr vert="horz" wrap="square" lIns="0" tIns="19050" rIns="0" bIns="0" rtlCol="0">
            <a:spAutoFit/>
          </a:bodyPr>
          <a:lstStyle/>
          <a:p>
            <a:pPr marL="19050">
              <a:spcBef>
                <a:spcPts val="150"/>
              </a:spcBef>
            </a:pPr>
            <a:r>
              <a:rPr sz="2700" dirty="0">
                <a:solidFill>
                  <a:srgbClr val="0075B1"/>
                </a:solidFill>
                <a:latin typeface="Carlito"/>
                <a:cs typeface="Carlito"/>
              </a:rPr>
              <a:t>Pic.1:</a:t>
            </a:r>
            <a:endParaRPr sz="2700">
              <a:latin typeface="Carlito"/>
              <a:cs typeface="Carlito"/>
            </a:endParaRPr>
          </a:p>
        </p:txBody>
      </p:sp>
      <p:sp>
        <p:nvSpPr>
          <p:cNvPr id="64" name="object 64"/>
          <p:cNvSpPr txBox="1"/>
          <p:nvPr/>
        </p:nvSpPr>
        <p:spPr>
          <a:xfrm>
            <a:off x="10213467" y="3338704"/>
            <a:ext cx="792480" cy="434734"/>
          </a:xfrm>
          <a:prstGeom prst="rect">
            <a:avLst/>
          </a:prstGeom>
        </p:spPr>
        <p:txBody>
          <a:bodyPr vert="horz" wrap="square" lIns="0" tIns="19050" rIns="0" bIns="0" rtlCol="0">
            <a:spAutoFit/>
          </a:bodyPr>
          <a:lstStyle/>
          <a:p>
            <a:pPr marL="19050">
              <a:spcBef>
                <a:spcPts val="150"/>
              </a:spcBef>
            </a:pPr>
            <a:r>
              <a:rPr sz="2700" dirty="0">
                <a:solidFill>
                  <a:srgbClr val="0075B1"/>
                </a:solidFill>
                <a:latin typeface="Carlito"/>
                <a:cs typeface="Carlito"/>
              </a:rPr>
              <a:t>Pic.2:</a:t>
            </a:r>
            <a:endParaRPr sz="2700">
              <a:latin typeface="Carlito"/>
              <a:cs typeface="Carlito"/>
            </a:endParaRPr>
          </a:p>
        </p:txBody>
      </p:sp>
      <p:sp>
        <p:nvSpPr>
          <p:cNvPr id="65" name="object 65"/>
          <p:cNvSpPr txBox="1"/>
          <p:nvPr/>
        </p:nvSpPr>
        <p:spPr>
          <a:xfrm>
            <a:off x="1331975" y="4759070"/>
            <a:ext cx="16062960" cy="3891130"/>
          </a:xfrm>
          <a:prstGeom prst="rect">
            <a:avLst/>
          </a:prstGeom>
        </p:spPr>
        <p:txBody>
          <a:bodyPr vert="horz" wrap="square" lIns="0" tIns="18098" rIns="0" bIns="0" rtlCol="0">
            <a:spAutoFit/>
          </a:bodyPr>
          <a:lstStyle/>
          <a:p>
            <a:pPr marL="4491990">
              <a:spcBef>
                <a:spcPts val="143"/>
              </a:spcBef>
            </a:pPr>
            <a:r>
              <a:rPr sz="2100" b="1" spc="-8" dirty="0">
                <a:solidFill>
                  <a:srgbClr val="FFFFFF"/>
                </a:solidFill>
                <a:latin typeface="Carlito"/>
                <a:cs typeface="Carlito"/>
              </a:rPr>
              <a:t>M &amp; C</a:t>
            </a:r>
            <a:endParaRPr sz="2100">
              <a:latin typeface="Carlito"/>
              <a:cs typeface="Carlito"/>
            </a:endParaRPr>
          </a:p>
          <a:p>
            <a:pPr>
              <a:spcBef>
                <a:spcPts val="15"/>
              </a:spcBef>
            </a:pPr>
            <a:endParaRPr sz="2700">
              <a:latin typeface="Carlito"/>
              <a:cs typeface="Carlito"/>
            </a:endParaRPr>
          </a:p>
          <a:p>
            <a:pPr marL="19050"/>
            <a:r>
              <a:rPr sz="2700" b="1" spc="-15" dirty="0">
                <a:solidFill>
                  <a:srgbClr val="0075B1"/>
                </a:solidFill>
                <a:latin typeface="Carlito"/>
                <a:cs typeface="Carlito"/>
              </a:rPr>
              <a:t>AGILE </a:t>
            </a:r>
            <a:r>
              <a:rPr sz="2700" b="1" spc="-8" dirty="0">
                <a:solidFill>
                  <a:srgbClr val="0075B1"/>
                </a:solidFill>
                <a:latin typeface="Carlito"/>
                <a:cs typeface="Carlito"/>
              </a:rPr>
              <a:t>Project</a:t>
            </a:r>
            <a:r>
              <a:rPr sz="2700" b="1" dirty="0">
                <a:solidFill>
                  <a:srgbClr val="0075B1"/>
                </a:solidFill>
                <a:latin typeface="Carlito"/>
                <a:cs typeface="Carlito"/>
              </a:rPr>
              <a:t> </a:t>
            </a:r>
            <a:r>
              <a:rPr sz="2700" b="1" spc="-15" dirty="0">
                <a:solidFill>
                  <a:srgbClr val="0075B1"/>
                </a:solidFill>
                <a:latin typeface="Carlito"/>
                <a:cs typeface="Carlito"/>
              </a:rPr>
              <a:t>Management</a:t>
            </a:r>
            <a:endParaRPr sz="2700">
              <a:latin typeface="Carlito"/>
              <a:cs typeface="Carlito"/>
            </a:endParaRPr>
          </a:p>
          <a:p>
            <a:pPr marL="2051685" marR="7620" algn="just">
              <a:spcBef>
                <a:spcPts val="1275"/>
              </a:spcBef>
            </a:pPr>
            <a:r>
              <a:rPr sz="2100" spc="-8" dirty="0">
                <a:solidFill>
                  <a:srgbClr val="0075B1"/>
                </a:solidFill>
                <a:latin typeface="Carlito"/>
                <a:cs typeface="Carlito"/>
              </a:rPr>
              <a:t>In the past 20-30 </a:t>
            </a:r>
            <a:r>
              <a:rPr sz="2100" spc="-15" dirty="0">
                <a:solidFill>
                  <a:srgbClr val="0075B1"/>
                </a:solidFill>
                <a:latin typeface="Carlito"/>
                <a:cs typeface="Carlito"/>
              </a:rPr>
              <a:t>years, project </a:t>
            </a:r>
            <a:r>
              <a:rPr sz="2100" spc="-8" dirty="0">
                <a:solidFill>
                  <a:srgbClr val="0075B1"/>
                </a:solidFill>
                <a:latin typeface="Carlito"/>
                <a:cs typeface="Carlito"/>
              </a:rPr>
              <a:t>complexity has increased </a:t>
            </a:r>
            <a:r>
              <a:rPr sz="2100" spc="-15" dirty="0">
                <a:solidFill>
                  <a:srgbClr val="0075B1"/>
                </a:solidFill>
                <a:latin typeface="Carlito"/>
                <a:cs typeface="Carlito"/>
              </a:rPr>
              <a:t>significantly. </a:t>
            </a:r>
            <a:r>
              <a:rPr sz="2100" spc="-8" dirty="0">
                <a:solidFill>
                  <a:srgbClr val="0075B1"/>
                </a:solidFill>
                <a:latin typeface="Carlito"/>
                <a:cs typeface="Carlito"/>
              </a:rPr>
              <a:t>Internet, new </a:t>
            </a:r>
            <a:r>
              <a:rPr sz="2100" spc="-23" dirty="0">
                <a:solidFill>
                  <a:srgbClr val="0075B1"/>
                </a:solidFill>
                <a:latin typeface="Carlito"/>
                <a:cs typeface="Carlito"/>
              </a:rPr>
              <a:t>technology, </a:t>
            </a:r>
            <a:r>
              <a:rPr sz="2100" spc="-8" dirty="0">
                <a:solidFill>
                  <a:srgbClr val="0075B1"/>
                </a:solidFill>
                <a:latin typeface="Carlito"/>
                <a:cs typeface="Carlito"/>
              </a:rPr>
              <a:t>and globalization </a:t>
            </a:r>
            <a:r>
              <a:rPr sz="2100" spc="-15" dirty="0">
                <a:solidFill>
                  <a:srgbClr val="0075B1"/>
                </a:solidFill>
                <a:latin typeface="Carlito"/>
                <a:cs typeface="Carlito"/>
              </a:rPr>
              <a:t>have </a:t>
            </a:r>
            <a:r>
              <a:rPr sz="2100" spc="-8" dirty="0">
                <a:solidFill>
                  <a:srgbClr val="0075B1"/>
                </a:solidFill>
                <a:latin typeface="Carlito"/>
                <a:cs typeface="Carlito"/>
              </a:rPr>
              <a:t>changed  the business world. </a:t>
            </a:r>
            <a:r>
              <a:rPr sz="2100" spc="-15" dirty="0">
                <a:solidFill>
                  <a:srgbClr val="0075B1"/>
                </a:solidFill>
                <a:latin typeface="Carlito"/>
                <a:cs typeface="Carlito"/>
              </a:rPr>
              <a:t>Projects </a:t>
            </a:r>
            <a:r>
              <a:rPr sz="2100" spc="-8" dirty="0">
                <a:solidFill>
                  <a:srgbClr val="0075B1"/>
                </a:solidFill>
                <a:latin typeface="Carlito"/>
                <a:cs typeface="Carlito"/>
              </a:rPr>
              <a:t>and </a:t>
            </a:r>
            <a:r>
              <a:rPr sz="2100" spc="-15" dirty="0">
                <a:solidFill>
                  <a:srgbClr val="0075B1"/>
                </a:solidFill>
                <a:latin typeface="Carlito"/>
                <a:cs typeface="Carlito"/>
              </a:rPr>
              <a:t>project </a:t>
            </a:r>
            <a:r>
              <a:rPr sz="2100" spc="-8" dirty="0">
                <a:solidFill>
                  <a:srgbClr val="0075B1"/>
                </a:solidFill>
                <a:latin typeface="Carlito"/>
                <a:cs typeface="Carlito"/>
              </a:rPr>
              <a:t>management </a:t>
            </a:r>
            <a:r>
              <a:rPr sz="2100" spc="-15" dirty="0">
                <a:solidFill>
                  <a:srgbClr val="0075B1"/>
                </a:solidFill>
                <a:latin typeface="Carlito"/>
                <a:cs typeface="Carlito"/>
              </a:rPr>
              <a:t>have </a:t>
            </a:r>
            <a:r>
              <a:rPr sz="2100" dirty="0">
                <a:solidFill>
                  <a:srgbClr val="0075B1"/>
                </a:solidFill>
                <a:latin typeface="Carlito"/>
                <a:cs typeface="Carlito"/>
              </a:rPr>
              <a:t>also </a:t>
            </a:r>
            <a:r>
              <a:rPr sz="2100" spc="-8" dirty="0">
                <a:solidFill>
                  <a:srgbClr val="0075B1"/>
                </a:solidFill>
                <a:latin typeface="Carlito"/>
                <a:cs typeface="Carlito"/>
              </a:rPr>
              <a:t>been impacted </a:t>
            </a:r>
            <a:r>
              <a:rPr sz="2100" spc="-15" dirty="0">
                <a:solidFill>
                  <a:srgbClr val="0075B1"/>
                </a:solidFill>
                <a:latin typeface="Carlito"/>
                <a:cs typeface="Carlito"/>
              </a:rPr>
              <a:t>inevitably. </a:t>
            </a:r>
            <a:r>
              <a:rPr sz="2100" spc="-8" dirty="0">
                <a:solidFill>
                  <a:srgbClr val="0075B1"/>
                </a:solidFill>
                <a:latin typeface="Carlito"/>
                <a:cs typeface="Carlito"/>
              </a:rPr>
              <a:t>The </a:t>
            </a:r>
            <a:r>
              <a:rPr sz="2100" spc="-15" dirty="0">
                <a:solidFill>
                  <a:srgbClr val="0075B1"/>
                </a:solidFill>
                <a:latin typeface="Carlito"/>
                <a:cs typeface="Carlito"/>
              </a:rPr>
              <a:t>project </a:t>
            </a:r>
            <a:r>
              <a:rPr sz="2100" spc="-8" dirty="0">
                <a:solidFill>
                  <a:srgbClr val="0075B1"/>
                </a:solidFill>
                <a:latin typeface="Carlito"/>
                <a:cs typeface="Carlito"/>
              </a:rPr>
              <a:t>goals and their scope </a:t>
            </a:r>
            <a:r>
              <a:rPr sz="2100" spc="-15" dirty="0">
                <a:solidFill>
                  <a:srgbClr val="0075B1"/>
                </a:solidFill>
                <a:latin typeface="Carlito"/>
                <a:cs typeface="Carlito"/>
              </a:rPr>
              <a:t>have  become much more </a:t>
            </a:r>
            <a:r>
              <a:rPr sz="2100" spc="-8" dirty="0">
                <a:solidFill>
                  <a:srgbClr val="0075B1"/>
                </a:solidFill>
                <a:latin typeface="Carlito"/>
                <a:cs typeface="Carlito"/>
              </a:rPr>
              <a:t>difficult </a:t>
            </a:r>
            <a:r>
              <a:rPr sz="2100" spc="-15" dirty="0">
                <a:solidFill>
                  <a:srgbClr val="0075B1"/>
                </a:solidFill>
                <a:latin typeface="Carlito"/>
                <a:cs typeface="Carlito"/>
              </a:rPr>
              <a:t>to </a:t>
            </a:r>
            <a:r>
              <a:rPr sz="2100" spc="-8" dirty="0">
                <a:solidFill>
                  <a:srgbClr val="0075B1"/>
                </a:solidFill>
                <a:latin typeface="Carlito"/>
                <a:cs typeface="Carlito"/>
              </a:rPr>
              <a:t>describe in advance. </a:t>
            </a:r>
            <a:r>
              <a:rPr sz="2100" spc="-15" dirty="0">
                <a:solidFill>
                  <a:srgbClr val="0075B1"/>
                </a:solidFill>
                <a:latin typeface="Carlito"/>
                <a:cs typeface="Carlito"/>
              </a:rPr>
              <a:t>Hence, </a:t>
            </a:r>
            <a:r>
              <a:rPr sz="2100" spc="-8" dirty="0">
                <a:solidFill>
                  <a:srgbClr val="0075B1"/>
                </a:solidFill>
                <a:latin typeface="Carlito"/>
                <a:cs typeface="Carlito"/>
              </a:rPr>
              <a:t>planning with a great level of detail without making multiple changes  </a:t>
            </a:r>
            <a:r>
              <a:rPr sz="2100" spc="-15" dirty="0">
                <a:solidFill>
                  <a:srgbClr val="0075B1"/>
                </a:solidFill>
                <a:latin typeface="Carlito"/>
                <a:cs typeface="Carlito"/>
              </a:rPr>
              <a:t>to </a:t>
            </a:r>
            <a:r>
              <a:rPr sz="2100" spc="-8" dirty="0">
                <a:solidFill>
                  <a:srgbClr val="0075B1"/>
                </a:solidFill>
                <a:latin typeface="Carlito"/>
                <a:cs typeface="Carlito"/>
              </a:rPr>
              <a:t>this plan is almost impossible. AGILE has been introduced as a </a:t>
            </a:r>
            <a:r>
              <a:rPr sz="2100" spc="-15" dirty="0">
                <a:solidFill>
                  <a:srgbClr val="0075B1"/>
                </a:solidFill>
                <a:latin typeface="Carlito"/>
                <a:cs typeface="Carlito"/>
              </a:rPr>
              <a:t>new approach to </a:t>
            </a:r>
            <a:r>
              <a:rPr sz="2100" spc="-8" dirty="0">
                <a:solidFill>
                  <a:srgbClr val="0075B1"/>
                </a:solidFill>
                <a:latin typeface="Carlito"/>
                <a:cs typeface="Carlito"/>
              </a:rPr>
              <a:t>address this challenge. The method suggests  planning </a:t>
            </a:r>
            <a:r>
              <a:rPr sz="2100" dirty="0">
                <a:solidFill>
                  <a:srgbClr val="0075B1"/>
                </a:solidFill>
                <a:latin typeface="Carlito"/>
                <a:cs typeface="Carlito"/>
              </a:rPr>
              <a:t>and </a:t>
            </a:r>
            <a:r>
              <a:rPr sz="2100" spc="-15" dirty="0">
                <a:solidFill>
                  <a:srgbClr val="0075B1"/>
                </a:solidFill>
                <a:latin typeface="Carlito"/>
                <a:cs typeface="Carlito"/>
              </a:rPr>
              <a:t>executing </a:t>
            </a:r>
            <a:r>
              <a:rPr sz="2100" spc="-8" dirty="0">
                <a:solidFill>
                  <a:srgbClr val="0075B1"/>
                </a:solidFill>
                <a:latin typeface="Carlito"/>
                <a:cs typeface="Carlito"/>
              </a:rPr>
              <a:t>pieces of the </a:t>
            </a:r>
            <a:r>
              <a:rPr sz="2100" spc="-15" dirty="0">
                <a:solidFill>
                  <a:srgbClr val="0075B1"/>
                </a:solidFill>
                <a:latin typeface="Carlito"/>
                <a:cs typeface="Carlito"/>
              </a:rPr>
              <a:t>scope </a:t>
            </a:r>
            <a:r>
              <a:rPr sz="2100" dirty="0">
                <a:solidFill>
                  <a:srgbClr val="0075B1"/>
                </a:solidFill>
                <a:latin typeface="Carlito"/>
                <a:cs typeface="Carlito"/>
              </a:rPr>
              <a:t>and </a:t>
            </a:r>
            <a:r>
              <a:rPr sz="2100" spc="-15" dirty="0">
                <a:solidFill>
                  <a:srgbClr val="0075B1"/>
                </a:solidFill>
                <a:latin typeface="Carlito"/>
                <a:cs typeface="Carlito"/>
              </a:rPr>
              <a:t>factoring </a:t>
            </a:r>
            <a:r>
              <a:rPr sz="2100" spc="-8" dirty="0">
                <a:solidFill>
                  <a:srgbClr val="0075B1"/>
                </a:solidFill>
                <a:latin typeface="Carlito"/>
                <a:cs typeface="Carlito"/>
              </a:rPr>
              <a:t>in </a:t>
            </a:r>
            <a:r>
              <a:rPr sz="2100" spc="-15" dirty="0">
                <a:solidFill>
                  <a:srgbClr val="0075B1"/>
                </a:solidFill>
                <a:latin typeface="Carlito"/>
                <a:cs typeface="Carlito"/>
              </a:rPr>
              <a:t>any </a:t>
            </a:r>
            <a:r>
              <a:rPr sz="2100" spc="-8" dirty="0">
                <a:solidFill>
                  <a:srgbClr val="0075B1"/>
                </a:solidFill>
                <a:latin typeface="Carlito"/>
                <a:cs typeface="Carlito"/>
              </a:rPr>
              <a:t>changes in </a:t>
            </a:r>
            <a:r>
              <a:rPr sz="2100" spc="-15" dirty="0">
                <a:solidFill>
                  <a:srgbClr val="0075B1"/>
                </a:solidFill>
                <a:latin typeface="Carlito"/>
                <a:cs typeface="Carlito"/>
              </a:rPr>
              <a:t>between </a:t>
            </a:r>
            <a:r>
              <a:rPr sz="2100" spc="-8" dirty="0">
                <a:solidFill>
                  <a:srgbClr val="0075B1"/>
                </a:solidFill>
                <a:latin typeface="Carlito"/>
                <a:cs typeface="Carlito"/>
              </a:rPr>
              <a:t>these pieces. They </a:t>
            </a:r>
            <a:r>
              <a:rPr sz="2100" spc="-15" dirty="0">
                <a:solidFill>
                  <a:srgbClr val="0075B1"/>
                </a:solidFill>
                <a:latin typeface="Carlito"/>
                <a:cs typeface="Carlito"/>
              </a:rPr>
              <a:t>are </a:t>
            </a:r>
            <a:r>
              <a:rPr sz="2100" spc="-8" dirty="0">
                <a:solidFill>
                  <a:srgbClr val="0075B1"/>
                </a:solidFill>
                <a:latin typeface="Carlito"/>
                <a:cs typeface="Carlito"/>
              </a:rPr>
              <a:t>called </a:t>
            </a:r>
            <a:r>
              <a:rPr sz="2100" spc="-15" dirty="0">
                <a:solidFill>
                  <a:srgbClr val="0075B1"/>
                </a:solidFill>
                <a:latin typeface="Carlito"/>
                <a:cs typeface="Carlito"/>
              </a:rPr>
              <a:t>“Iterations”  </a:t>
            </a:r>
            <a:r>
              <a:rPr sz="2100" spc="-8" dirty="0">
                <a:solidFill>
                  <a:srgbClr val="0075B1"/>
                </a:solidFill>
                <a:latin typeface="Carlito"/>
                <a:cs typeface="Carlito"/>
              </a:rPr>
              <a:t>and include </a:t>
            </a:r>
            <a:r>
              <a:rPr sz="2100" spc="-15" dirty="0">
                <a:solidFill>
                  <a:srgbClr val="0075B1"/>
                </a:solidFill>
                <a:latin typeface="Carlito"/>
                <a:cs typeface="Carlito"/>
              </a:rPr>
              <a:t>detailed </a:t>
            </a:r>
            <a:r>
              <a:rPr sz="2100" spc="-8" dirty="0">
                <a:solidFill>
                  <a:srgbClr val="0075B1"/>
                </a:solidFill>
                <a:latin typeface="Carlito"/>
                <a:cs typeface="Carlito"/>
              </a:rPr>
              <a:t>planning and the respective</a:t>
            </a:r>
            <a:r>
              <a:rPr sz="2100" spc="225" dirty="0">
                <a:solidFill>
                  <a:srgbClr val="0075B1"/>
                </a:solidFill>
                <a:latin typeface="Carlito"/>
                <a:cs typeface="Carlito"/>
              </a:rPr>
              <a:t> </a:t>
            </a:r>
            <a:r>
              <a:rPr sz="2100" spc="-15" dirty="0">
                <a:solidFill>
                  <a:srgbClr val="0075B1"/>
                </a:solidFill>
                <a:latin typeface="Carlito"/>
                <a:cs typeface="Carlito"/>
              </a:rPr>
              <a:t>execution.</a:t>
            </a:r>
            <a:endParaRPr sz="2100">
              <a:latin typeface="Carlito"/>
              <a:cs typeface="Carlito"/>
            </a:endParaRPr>
          </a:p>
          <a:p>
            <a:pPr>
              <a:spcBef>
                <a:spcPts val="68"/>
              </a:spcBef>
            </a:pPr>
            <a:endParaRPr sz="2100">
              <a:latin typeface="Carlito"/>
              <a:cs typeface="Carlito"/>
            </a:endParaRPr>
          </a:p>
          <a:p>
            <a:pPr marL="3738563">
              <a:tabLst>
                <a:tab pos="5562600" algn="l"/>
                <a:tab pos="7496175" algn="l"/>
              </a:tabLst>
            </a:pPr>
            <a:r>
              <a:rPr b="1" spc="-15" dirty="0">
                <a:solidFill>
                  <a:srgbClr val="FFFFFF"/>
                </a:solidFill>
                <a:latin typeface="Carlito"/>
                <a:cs typeface="Carlito"/>
              </a:rPr>
              <a:t>Iteration</a:t>
            </a:r>
            <a:r>
              <a:rPr b="1" spc="8" dirty="0">
                <a:solidFill>
                  <a:srgbClr val="FFFFFF"/>
                </a:solidFill>
                <a:latin typeface="Carlito"/>
                <a:cs typeface="Carlito"/>
              </a:rPr>
              <a:t> </a:t>
            </a:r>
            <a:r>
              <a:rPr b="1" dirty="0">
                <a:solidFill>
                  <a:srgbClr val="FFFFFF"/>
                </a:solidFill>
                <a:latin typeface="Carlito"/>
                <a:cs typeface="Carlito"/>
              </a:rPr>
              <a:t>1	</a:t>
            </a:r>
            <a:r>
              <a:rPr b="1" spc="-15" dirty="0">
                <a:solidFill>
                  <a:srgbClr val="FFFFFF"/>
                </a:solidFill>
                <a:latin typeface="Carlito"/>
                <a:cs typeface="Carlito"/>
              </a:rPr>
              <a:t>Iteration</a:t>
            </a:r>
            <a:r>
              <a:rPr b="1" spc="8" dirty="0">
                <a:solidFill>
                  <a:srgbClr val="FFFFFF"/>
                </a:solidFill>
                <a:latin typeface="Carlito"/>
                <a:cs typeface="Carlito"/>
              </a:rPr>
              <a:t> </a:t>
            </a:r>
            <a:r>
              <a:rPr b="1" dirty="0">
                <a:solidFill>
                  <a:srgbClr val="FFFFFF"/>
                </a:solidFill>
                <a:latin typeface="Carlito"/>
                <a:cs typeface="Carlito"/>
              </a:rPr>
              <a:t>2	</a:t>
            </a:r>
            <a:r>
              <a:rPr sz="2700" b="1" spc="-23" baseline="2314" dirty="0">
                <a:solidFill>
                  <a:srgbClr val="FFFFFF"/>
                </a:solidFill>
                <a:latin typeface="Carlito"/>
                <a:cs typeface="Carlito"/>
              </a:rPr>
              <a:t>Iteration</a:t>
            </a:r>
            <a:r>
              <a:rPr sz="2700" b="1" spc="-180" baseline="2314" dirty="0">
                <a:solidFill>
                  <a:srgbClr val="FFFFFF"/>
                </a:solidFill>
                <a:latin typeface="Carlito"/>
                <a:cs typeface="Carlito"/>
              </a:rPr>
              <a:t> </a:t>
            </a:r>
            <a:r>
              <a:rPr sz="2700" b="1" baseline="2314" dirty="0">
                <a:solidFill>
                  <a:srgbClr val="FFFFFF"/>
                </a:solidFill>
                <a:latin typeface="Carlito"/>
                <a:cs typeface="Carlito"/>
              </a:rPr>
              <a:t>3</a:t>
            </a:r>
            <a:endParaRPr sz="2700" baseline="2314">
              <a:latin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1"/>
            <a:ext cx="5923025" cy="1004121"/>
          </a:xfrm>
          <a:prstGeom prst="rect">
            <a:avLst/>
          </a:prstGeom>
        </p:spPr>
        <p:txBody>
          <a:bodyPr vert="horz" wrap="square" lIns="0" tIns="19050" rIns="0" bIns="0" rtlCol="0">
            <a:spAutoFit/>
          </a:bodyPr>
          <a:lstStyle/>
          <a:p>
            <a:pPr marL="19050">
              <a:spcBef>
                <a:spcPts val="150"/>
              </a:spcBef>
            </a:pPr>
            <a:r>
              <a:rPr spc="-330" dirty="0"/>
              <a:t>Agile</a:t>
            </a:r>
            <a:r>
              <a:rPr spc="-488" dirty="0"/>
              <a:t> </a:t>
            </a:r>
            <a:r>
              <a:rPr spc="-240" dirty="0"/>
              <a:t>Manifesto</a:t>
            </a:r>
          </a:p>
        </p:txBody>
      </p:sp>
      <p:sp>
        <p:nvSpPr>
          <p:cNvPr id="3" name="object 3"/>
          <p:cNvSpPr txBox="1"/>
          <p:nvPr/>
        </p:nvSpPr>
        <p:spPr>
          <a:xfrm>
            <a:off x="6248400" y="1284351"/>
            <a:ext cx="6261735" cy="1265731"/>
          </a:xfrm>
          <a:prstGeom prst="rect">
            <a:avLst/>
          </a:prstGeom>
        </p:spPr>
        <p:txBody>
          <a:bodyPr vert="horz" wrap="square" lIns="0" tIns="19050" rIns="0" bIns="0" rtlCol="0">
            <a:spAutoFit/>
          </a:bodyPr>
          <a:lstStyle/>
          <a:p>
            <a:pPr marL="47625" marR="7620" indent="-28575" algn="just">
              <a:spcBef>
                <a:spcPts val="150"/>
              </a:spcBef>
            </a:pPr>
            <a:r>
              <a:rPr sz="2700" spc="-113" dirty="0">
                <a:latin typeface="Times New Roman"/>
                <a:cs typeface="Times New Roman"/>
              </a:rPr>
              <a:t>We </a:t>
            </a:r>
            <a:r>
              <a:rPr sz="2700" dirty="0">
                <a:latin typeface="Times New Roman"/>
                <a:cs typeface="Times New Roman"/>
              </a:rPr>
              <a:t>are uncovering better </a:t>
            </a:r>
            <a:r>
              <a:rPr sz="2700" spc="-8" dirty="0">
                <a:latin typeface="Times New Roman"/>
                <a:cs typeface="Times New Roman"/>
              </a:rPr>
              <a:t>ways </a:t>
            </a:r>
            <a:r>
              <a:rPr sz="2700" dirty="0">
                <a:latin typeface="Times New Roman"/>
                <a:cs typeface="Times New Roman"/>
              </a:rPr>
              <a:t>of developing  software by doing it </a:t>
            </a:r>
            <a:r>
              <a:rPr sz="2700" spc="-8" dirty="0">
                <a:latin typeface="Times New Roman"/>
                <a:cs typeface="Times New Roman"/>
              </a:rPr>
              <a:t>and </a:t>
            </a:r>
            <a:r>
              <a:rPr sz="2700" dirty="0">
                <a:latin typeface="Times New Roman"/>
                <a:cs typeface="Times New Roman"/>
              </a:rPr>
              <a:t>helping others do it.  Through </a:t>
            </a:r>
            <a:r>
              <a:rPr sz="2700" spc="-8" dirty="0">
                <a:latin typeface="Times New Roman"/>
                <a:cs typeface="Times New Roman"/>
              </a:rPr>
              <a:t>this </a:t>
            </a:r>
            <a:r>
              <a:rPr sz="2700" dirty="0">
                <a:latin typeface="Times New Roman"/>
                <a:cs typeface="Times New Roman"/>
              </a:rPr>
              <a:t>work </a:t>
            </a:r>
            <a:r>
              <a:rPr sz="2700" spc="-8" dirty="0">
                <a:latin typeface="Times New Roman"/>
                <a:cs typeface="Times New Roman"/>
              </a:rPr>
              <a:t>we </a:t>
            </a:r>
            <a:r>
              <a:rPr sz="2700" dirty="0">
                <a:latin typeface="Times New Roman"/>
                <a:cs typeface="Times New Roman"/>
              </a:rPr>
              <a:t>have come to</a:t>
            </a:r>
            <a:r>
              <a:rPr sz="2700" spc="-30" dirty="0">
                <a:latin typeface="Times New Roman"/>
                <a:cs typeface="Times New Roman"/>
              </a:rPr>
              <a:t> </a:t>
            </a:r>
            <a:r>
              <a:rPr sz="2700" dirty="0">
                <a:latin typeface="Times New Roman"/>
                <a:cs typeface="Times New Roman"/>
              </a:rPr>
              <a:t>value:</a:t>
            </a:r>
            <a:endParaRPr sz="2700">
              <a:latin typeface="Times New Roman"/>
              <a:cs typeface="Times New Roman"/>
            </a:endParaRPr>
          </a:p>
        </p:txBody>
      </p:sp>
      <p:sp>
        <p:nvSpPr>
          <p:cNvPr id="4" name="object 4"/>
          <p:cNvSpPr txBox="1"/>
          <p:nvPr/>
        </p:nvSpPr>
        <p:spPr>
          <a:xfrm>
            <a:off x="5231130" y="2983535"/>
            <a:ext cx="8292465" cy="2706254"/>
          </a:xfrm>
          <a:prstGeom prst="rect">
            <a:avLst/>
          </a:prstGeom>
        </p:spPr>
        <p:txBody>
          <a:bodyPr vert="horz" wrap="square" lIns="0" tIns="19050" rIns="0" bIns="0" rtlCol="0">
            <a:spAutoFit/>
          </a:bodyPr>
          <a:lstStyle/>
          <a:p>
            <a:pPr marL="19050" marR="7620" indent="-953" algn="ctr">
              <a:lnSpc>
                <a:spcPct val="150000"/>
              </a:lnSpc>
              <a:spcBef>
                <a:spcPts val="150"/>
              </a:spcBef>
            </a:pPr>
            <a:r>
              <a:rPr sz="3000" spc="-8" dirty="0">
                <a:latin typeface="Times New Roman"/>
                <a:cs typeface="Times New Roman"/>
              </a:rPr>
              <a:t>Individuals and interactions over processes and </a:t>
            </a:r>
            <a:r>
              <a:rPr sz="3000" dirty="0">
                <a:latin typeface="Times New Roman"/>
                <a:cs typeface="Times New Roman"/>
              </a:rPr>
              <a:t>tools  </a:t>
            </a:r>
            <a:r>
              <a:rPr sz="3000" spc="-38" dirty="0">
                <a:latin typeface="Times New Roman"/>
                <a:cs typeface="Times New Roman"/>
              </a:rPr>
              <a:t>Working </a:t>
            </a:r>
            <a:r>
              <a:rPr sz="3000" spc="-8" dirty="0">
                <a:latin typeface="Times New Roman"/>
                <a:cs typeface="Times New Roman"/>
              </a:rPr>
              <a:t>software over comprehensive documentation  Customer collaboration over contract negotiation  Responding to change over following a plan</a:t>
            </a:r>
            <a:endParaRPr sz="3000">
              <a:latin typeface="Times New Roman"/>
              <a:cs typeface="Times New Roman"/>
            </a:endParaRPr>
          </a:p>
        </p:txBody>
      </p:sp>
      <p:sp>
        <p:nvSpPr>
          <p:cNvPr id="5" name="object 5"/>
          <p:cNvSpPr txBox="1"/>
          <p:nvPr/>
        </p:nvSpPr>
        <p:spPr>
          <a:xfrm>
            <a:off x="6239255" y="6542533"/>
            <a:ext cx="6279831" cy="850233"/>
          </a:xfrm>
          <a:prstGeom prst="rect">
            <a:avLst/>
          </a:prstGeom>
        </p:spPr>
        <p:txBody>
          <a:bodyPr vert="horz" wrap="square" lIns="0" tIns="19050" rIns="0" bIns="0" rtlCol="0">
            <a:spAutoFit/>
          </a:bodyPr>
          <a:lstStyle/>
          <a:p>
            <a:pPr marL="19050" marR="7620" indent="165734">
              <a:spcBef>
                <a:spcPts val="150"/>
              </a:spcBef>
            </a:pPr>
            <a:r>
              <a:rPr sz="2700" dirty="0">
                <a:latin typeface="Times New Roman"/>
                <a:cs typeface="Times New Roman"/>
              </a:rPr>
              <a:t>That </a:t>
            </a:r>
            <a:r>
              <a:rPr sz="2700" spc="-8" dirty="0">
                <a:latin typeface="Times New Roman"/>
                <a:cs typeface="Times New Roman"/>
              </a:rPr>
              <a:t>is, </a:t>
            </a:r>
            <a:r>
              <a:rPr sz="2700" dirty="0">
                <a:latin typeface="Times New Roman"/>
                <a:cs typeface="Times New Roman"/>
              </a:rPr>
              <a:t>while there </a:t>
            </a:r>
            <a:r>
              <a:rPr sz="2700" spc="-8" dirty="0">
                <a:latin typeface="Times New Roman"/>
                <a:cs typeface="Times New Roman"/>
              </a:rPr>
              <a:t>is </a:t>
            </a:r>
            <a:r>
              <a:rPr sz="2700" dirty="0">
                <a:latin typeface="Times New Roman"/>
                <a:cs typeface="Times New Roman"/>
              </a:rPr>
              <a:t>value in the </a:t>
            </a:r>
            <a:r>
              <a:rPr sz="2700" spc="-8" dirty="0">
                <a:latin typeface="Times New Roman"/>
                <a:cs typeface="Times New Roman"/>
              </a:rPr>
              <a:t>items </a:t>
            </a:r>
            <a:r>
              <a:rPr sz="2700" dirty="0">
                <a:latin typeface="Times New Roman"/>
                <a:cs typeface="Times New Roman"/>
              </a:rPr>
              <a:t>on  the right, </a:t>
            </a:r>
            <a:r>
              <a:rPr sz="2700" spc="-8" dirty="0">
                <a:latin typeface="Times New Roman"/>
                <a:cs typeface="Times New Roman"/>
              </a:rPr>
              <a:t>we </a:t>
            </a:r>
            <a:r>
              <a:rPr sz="2700" dirty="0">
                <a:latin typeface="Times New Roman"/>
                <a:cs typeface="Times New Roman"/>
              </a:rPr>
              <a:t>value the items on the left</a:t>
            </a:r>
            <a:r>
              <a:rPr sz="2700" spc="-120" dirty="0">
                <a:latin typeface="Times New Roman"/>
                <a:cs typeface="Times New Roman"/>
              </a:rPr>
              <a:t> </a:t>
            </a:r>
            <a:r>
              <a:rPr sz="2700" dirty="0">
                <a:latin typeface="Times New Roman"/>
                <a:cs typeface="Times New Roman"/>
              </a:rPr>
              <a:t>more.</a:t>
            </a:r>
            <a:endParaRPr sz="2700">
              <a:latin typeface="Times New Roman"/>
              <a:cs typeface="Times New Roman"/>
            </a:endParaRPr>
          </a:p>
        </p:txBody>
      </p:sp>
      <p:sp>
        <p:nvSpPr>
          <p:cNvPr id="6" name="object 6"/>
          <p:cNvSpPr/>
          <p:nvPr/>
        </p:nvSpPr>
        <p:spPr>
          <a:xfrm>
            <a:off x="1258518" y="1542077"/>
            <a:ext cx="1710690" cy="1268729"/>
          </a:xfrm>
          <a:custGeom>
            <a:avLst/>
            <a:gdLst/>
            <a:ahLst/>
            <a:cxnLst/>
            <a:rect l="l" t="t" r="r" b="b"/>
            <a:pathLst>
              <a:path w="1140460" h="845819">
                <a:moveTo>
                  <a:pt x="799465" y="364096"/>
                </a:moveTo>
                <a:lnTo>
                  <a:pt x="673785" y="364096"/>
                </a:lnTo>
                <a:lnTo>
                  <a:pt x="673785" y="403110"/>
                </a:lnTo>
                <a:lnTo>
                  <a:pt x="799465" y="403110"/>
                </a:lnTo>
                <a:lnTo>
                  <a:pt x="799465" y="364096"/>
                </a:lnTo>
                <a:close/>
              </a:path>
              <a:path w="1140460" h="845819">
                <a:moveTo>
                  <a:pt x="855179" y="286080"/>
                </a:moveTo>
                <a:lnTo>
                  <a:pt x="673785" y="286080"/>
                </a:lnTo>
                <a:lnTo>
                  <a:pt x="673785" y="325094"/>
                </a:lnTo>
                <a:lnTo>
                  <a:pt x="855179" y="325094"/>
                </a:lnTo>
                <a:lnTo>
                  <a:pt x="855179" y="286080"/>
                </a:lnTo>
                <a:close/>
              </a:path>
              <a:path w="1140460" h="845819">
                <a:moveTo>
                  <a:pt x="855179" y="208064"/>
                </a:moveTo>
                <a:lnTo>
                  <a:pt x="673785" y="208064"/>
                </a:lnTo>
                <a:lnTo>
                  <a:pt x="673785" y="247065"/>
                </a:lnTo>
                <a:lnTo>
                  <a:pt x="855179" y="247065"/>
                </a:lnTo>
                <a:lnTo>
                  <a:pt x="855179" y="208064"/>
                </a:lnTo>
                <a:close/>
              </a:path>
              <a:path w="1140460" h="845819">
                <a:moveTo>
                  <a:pt x="1010666" y="0"/>
                </a:moveTo>
                <a:lnTo>
                  <a:pt x="932929" y="0"/>
                </a:lnTo>
                <a:lnTo>
                  <a:pt x="932929" y="78028"/>
                </a:lnTo>
                <a:lnTo>
                  <a:pt x="932929" y="585165"/>
                </a:lnTo>
                <a:lnTo>
                  <a:pt x="596036" y="585165"/>
                </a:lnTo>
                <a:lnTo>
                  <a:pt x="596036" y="78028"/>
                </a:lnTo>
                <a:lnTo>
                  <a:pt x="932929" y="78028"/>
                </a:lnTo>
                <a:lnTo>
                  <a:pt x="932929" y="0"/>
                </a:lnTo>
                <a:lnTo>
                  <a:pt x="544207" y="0"/>
                </a:lnTo>
                <a:lnTo>
                  <a:pt x="544207" y="78028"/>
                </a:lnTo>
                <a:lnTo>
                  <a:pt x="544207" y="585165"/>
                </a:lnTo>
                <a:lnTo>
                  <a:pt x="207327" y="585165"/>
                </a:lnTo>
                <a:lnTo>
                  <a:pt x="207327" y="78028"/>
                </a:lnTo>
                <a:lnTo>
                  <a:pt x="544207" y="78028"/>
                </a:lnTo>
                <a:lnTo>
                  <a:pt x="544207" y="0"/>
                </a:lnTo>
                <a:lnTo>
                  <a:pt x="129578" y="0"/>
                </a:lnTo>
                <a:lnTo>
                  <a:pt x="129578" y="663181"/>
                </a:lnTo>
                <a:lnTo>
                  <a:pt x="1010666" y="663181"/>
                </a:lnTo>
                <a:lnTo>
                  <a:pt x="1010666" y="585165"/>
                </a:lnTo>
                <a:lnTo>
                  <a:pt x="1010666" y="78028"/>
                </a:lnTo>
                <a:lnTo>
                  <a:pt x="1010666" y="0"/>
                </a:lnTo>
                <a:close/>
              </a:path>
              <a:path w="1140460" h="845819">
                <a:moveTo>
                  <a:pt x="1140244" y="78028"/>
                </a:moveTo>
                <a:lnTo>
                  <a:pt x="1062494" y="78028"/>
                </a:lnTo>
                <a:lnTo>
                  <a:pt x="1062494" y="715200"/>
                </a:lnTo>
                <a:lnTo>
                  <a:pt x="77749" y="715200"/>
                </a:lnTo>
                <a:lnTo>
                  <a:pt x="77749" y="78028"/>
                </a:lnTo>
                <a:lnTo>
                  <a:pt x="0" y="78028"/>
                </a:lnTo>
                <a:lnTo>
                  <a:pt x="0" y="806221"/>
                </a:lnTo>
                <a:lnTo>
                  <a:pt x="453504" y="806221"/>
                </a:lnTo>
                <a:lnTo>
                  <a:pt x="456488" y="821639"/>
                </a:lnTo>
                <a:lnTo>
                  <a:pt x="464680" y="834021"/>
                </a:lnTo>
                <a:lnTo>
                  <a:pt x="477012" y="842251"/>
                </a:lnTo>
                <a:lnTo>
                  <a:pt x="492379" y="845235"/>
                </a:lnTo>
                <a:lnTo>
                  <a:pt x="647865" y="845235"/>
                </a:lnTo>
                <a:lnTo>
                  <a:pt x="663232" y="842251"/>
                </a:lnTo>
                <a:lnTo>
                  <a:pt x="675563" y="834021"/>
                </a:lnTo>
                <a:lnTo>
                  <a:pt x="683768" y="821639"/>
                </a:lnTo>
                <a:lnTo>
                  <a:pt x="686739" y="806221"/>
                </a:lnTo>
                <a:lnTo>
                  <a:pt x="1140244" y="806221"/>
                </a:lnTo>
                <a:lnTo>
                  <a:pt x="1140244" y="78028"/>
                </a:lnTo>
                <a:close/>
              </a:path>
            </a:pathLst>
          </a:custGeom>
          <a:solidFill>
            <a:srgbClr val="000000"/>
          </a:solidFill>
        </p:spPr>
        <p:txBody>
          <a:bodyPr wrap="square" lIns="0" tIns="0" rIns="0" bIns="0" rtlCol="0"/>
          <a:lstStyle/>
          <a:p>
            <a:endParaRPr sz="2700"/>
          </a:p>
        </p:txBody>
      </p:sp>
      <p:graphicFrame>
        <p:nvGraphicFramePr>
          <p:cNvPr id="7" name="object 7"/>
          <p:cNvGraphicFramePr>
            <a:graphicFrameLocks noGrp="1"/>
          </p:cNvGraphicFramePr>
          <p:nvPr/>
        </p:nvGraphicFramePr>
        <p:xfrm>
          <a:off x="3136010" y="8476202"/>
          <a:ext cx="12369164" cy="1400175"/>
        </p:xfrm>
        <a:graphic>
          <a:graphicData uri="http://schemas.openxmlformats.org/drawingml/2006/table">
            <a:tbl>
              <a:tblPr firstRow="1" bandRow="1">
                <a:tableStyleId>{2D5ABB26-0587-4C30-8999-92F81FD0307C}</a:tableStyleId>
              </a:tblPr>
              <a:tblGrid>
                <a:gridCol w="3686175">
                  <a:extLst>
                    <a:ext uri="{9D8B030D-6E8A-4147-A177-3AD203B41FA5}">
                      <a16:colId xmlns:a16="http://schemas.microsoft.com/office/drawing/2014/main" val="20000"/>
                    </a:ext>
                  </a:extLst>
                </a:gridCol>
                <a:gridCol w="5168265">
                  <a:extLst>
                    <a:ext uri="{9D8B030D-6E8A-4147-A177-3AD203B41FA5}">
                      <a16:colId xmlns:a16="http://schemas.microsoft.com/office/drawing/2014/main" val="20001"/>
                    </a:ext>
                  </a:extLst>
                </a:gridCol>
                <a:gridCol w="3514724">
                  <a:extLst>
                    <a:ext uri="{9D8B030D-6E8A-4147-A177-3AD203B41FA5}">
                      <a16:colId xmlns:a16="http://schemas.microsoft.com/office/drawing/2014/main" val="20002"/>
                    </a:ext>
                  </a:extLst>
                </a:gridCol>
              </a:tblGrid>
              <a:tr h="1400175">
                <a:tc>
                  <a:txBody>
                    <a:bodyPr/>
                    <a:lstStyle/>
                    <a:p>
                      <a:pPr marL="386715">
                        <a:lnSpc>
                          <a:spcPts val="994"/>
                        </a:lnSpc>
                      </a:pPr>
                      <a:r>
                        <a:rPr sz="1600" dirty="0">
                          <a:latin typeface="Carlito"/>
                          <a:cs typeface="Carlito"/>
                        </a:rPr>
                        <a:t>Kent Beck</a:t>
                      </a:r>
                      <a:endParaRPr sz="1600">
                        <a:latin typeface="Carlito"/>
                        <a:cs typeface="Carlito"/>
                      </a:endParaRPr>
                    </a:p>
                    <a:p>
                      <a:pPr marL="127000" marR="1264920" indent="191770">
                        <a:lnSpc>
                          <a:spcPct val="100000"/>
                        </a:lnSpc>
                      </a:pPr>
                      <a:r>
                        <a:rPr sz="1600" dirty="0">
                          <a:latin typeface="Carlito"/>
                          <a:cs typeface="Carlito"/>
                        </a:rPr>
                        <a:t>Mike </a:t>
                      </a:r>
                      <a:r>
                        <a:rPr sz="1600" spc="-5" dirty="0">
                          <a:latin typeface="Carlito"/>
                          <a:cs typeface="Carlito"/>
                        </a:rPr>
                        <a:t>Beedle  Arie </a:t>
                      </a:r>
                      <a:r>
                        <a:rPr sz="1600" dirty="0">
                          <a:latin typeface="Carlito"/>
                          <a:cs typeface="Carlito"/>
                        </a:rPr>
                        <a:t>van</a:t>
                      </a:r>
                      <a:r>
                        <a:rPr sz="1600" spc="-80" dirty="0">
                          <a:latin typeface="Carlito"/>
                          <a:cs typeface="Carlito"/>
                        </a:rPr>
                        <a:t> </a:t>
                      </a:r>
                      <a:r>
                        <a:rPr sz="1600" dirty="0">
                          <a:latin typeface="Carlito"/>
                          <a:cs typeface="Carlito"/>
                        </a:rPr>
                        <a:t>Bennekum  </a:t>
                      </a:r>
                      <a:r>
                        <a:rPr sz="1600" spc="-5" dirty="0">
                          <a:latin typeface="Carlito"/>
                          <a:cs typeface="Carlito"/>
                        </a:rPr>
                        <a:t>Alistair Cockburn  </a:t>
                      </a:r>
                      <a:r>
                        <a:rPr sz="1600" dirty="0">
                          <a:latin typeface="Carlito"/>
                          <a:cs typeface="Carlito"/>
                        </a:rPr>
                        <a:t>Ward</a:t>
                      </a:r>
                      <a:r>
                        <a:rPr sz="1600" spc="-50" dirty="0">
                          <a:latin typeface="Carlito"/>
                          <a:cs typeface="Carlito"/>
                        </a:rPr>
                        <a:t> </a:t>
                      </a:r>
                      <a:r>
                        <a:rPr sz="1600" spc="-5" dirty="0">
                          <a:latin typeface="Carlito"/>
                          <a:cs typeface="Carlito"/>
                        </a:rPr>
                        <a:t>Cunningham</a:t>
                      </a:r>
                      <a:endParaRPr sz="1600">
                        <a:latin typeface="Carlito"/>
                        <a:cs typeface="Carlito"/>
                      </a:endParaRPr>
                    </a:p>
                    <a:p>
                      <a:pPr marL="271780">
                        <a:lnSpc>
                          <a:spcPts val="1215"/>
                        </a:lnSpc>
                      </a:pPr>
                      <a:r>
                        <a:rPr sz="1600" dirty="0">
                          <a:latin typeface="Carlito"/>
                          <a:cs typeface="Carlito"/>
                        </a:rPr>
                        <a:t>Martin</a:t>
                      </a:r>
                      <a:r>
                        <a:rPr sz="1600" spc="-20" dirty="0">
                          <a:latin typeface="Carlito"/>
                          <a:cs typeface="Carlito"/>
                        </a:rPr>
                        <a:t> </a:t>
                      </a:r>
                      <a:r>
                        <a:rPr sz="1600" spc="-5" dirty="0">
                          <a:latin typeface="Carlito"/>
                          <a:cs typeface="Carlito"/>
                        </a:rPr>
                        <a:t>Fowler</a:t>
                      </a:r>
                      <a:endParaRPr sz="1600">
                        <a:latin typeface="Carlito"/>
                        <a:cs typeface="Carlito"/>
                      </a:endParaRPr>
                    </a:p>
                  </a:txBody>
                  <a:tcPr marL="0" marR="0" marT="0" marB="0"/>
                </a:tc>
                <a:tc>
                  <a:txBody>
                    <a:bodyPr/>
                    <a:lstStyle/>
                    <a:p>
                      <a:pPr marR="30480" algn="ctr">
                        <a:lnSpc>
                          <a:spcPts val="994"/>
                        </a:lnSpc>
                      </a:pPr>
                      <a:r>
                        <a:rPr sz="1600" dirty="0">
                          <a:latin typeface="Carlito"/>
                          <a:cs typeface="Carlito"/>
                        </a:rPr>
                        <a:t>James</a:t>
                      </a:r>
                      <a:r>
                        <a:rPr sz="1600" spc="-5" dirty="0">
                          <a:latin typeface="Carlito"/>
                          <a:cs typeface="Carlito"/>
                        </a:rPr>
                        <a:t> Grenning</a:t>
                      </a:r>
                      <a:endParaRPr sz="1600">
                        <a:latin typeface="Carlito"/>
                        <a:cs typeface="Carlito"/>
                      </a:endParaRPr>
                    </a:p>
                    <a:p>
                      <a:pPr marL="1323340" marR="1354455" algn="ctr">
                        <a:lnSpc>
                          <a:spcPct val="100000"/>
                        </a:lnSpc>
                      </a:pPr>
                      <a:r>
                        <a:rPr sz="1600" dirty="0">
                          <a:latin typeface="Carlito"/>
                          <a:cs typeface="Carlito"/>
                        </a:rPr>
                        <a:t>Jim</a:t>
                      </a:r>
                      <a:r>
                        <a:rPr sz="1600" spc="-65" dirty="0">
                          <a:latin typeface="Carlito"/>
                          <a:cs typeface="Carlito"/>
                        </a:rPr>
                        <a:t> </a:t>
                      </a:r>
                      <a:r>
                        <a:rPr sz="1600" spc="-5" dirty="0">
                          <a:latin typeface="Carlito"/>
                          <a:cs typeface="Carlito"/>
                        </a:rPr>
                        <a:t>Highsmith </a:t>
                      </a:r>
                      <a:r>
                        <a:rPr sz="1600" dirty="0">
                          <a:latin typeface="Carlito"/>
                          <a:cs typeface="Carlito"/>
                        </a:rPr>
                        <a:t> Andrew Hunt  Ron </a:t>
                      </a:r>
                      <a:r>
                        <a:rPr sz="1600" spc="-5" dirty="0">
                          <a:latin typeface="Carlito"/>
                          <a:cs typeface="Carlito"/>
                        </a:rPr>
                        <a:t>Jeffries  </a:t>
                      </a:r>
                      <a:r>
                        <a:rPr sz="1600" dirty="0">
                          <a:latin typeface="Carlito"/>
                          <a:cs typeface="Carlito"/>
                        </a:rPr>
                        <a:t>Jon </a:t>
                      </a:r>
                      <a:r>
                        <a:rPr sz="1600" spc="-5" dirty="0">
                          <a:latin typeface="Carlito"/>
                          <a:cs typeface="Carlito"/>
                        </a:rPr>
                        <a:t>Kern  Brian</a:t>
                      </a:r>
                      <a:r>
                        <a:rPr sz="1600" spc="-45" dirty="0">
                          <a:latin typeface="Carlito"/>
                          <a:cs typeface="Carlito"/>
                        </a:rPr>
                        <a:t> </a:t>
                      </a:r>
                      <a:r>
                        <a:rPr sz="1600" dirty="0">
                          <a:latin typeface="Carlito"/>
                          <a:cs typeface="Carlito"/>
                        </a:rPr>
                        <a:t>Marick</a:t>
                      </a:r>
                      <a:endParaRPr sz="1600">
                        <a:latin typeface="Carlito"/>
                        <a:cs typeface="Carlito"/>
                      </a:endParaRPr>
                    </a:p>
                  </a:txBody>
                  <a:tcPr marL="0" marR="0" marT="0" marB="0"/>
                </a:tc>
                <a:tc>
                  <a:txBody>
                    <a:bodyPr/>
                    <a:lstStyle/>
                    <a:p>
                      <a:pPr marL="1310640" algn="just">
                        <a:lnSpc>
                          <a:spcPts val="994"/>
                        </a:lnSpc>
                      </a:pPr>
                      <a:r>
                        <a:rPr sz="1600" dirty="0">
                          <a:latin typeface="Carlito"/>
                          <a:cs typeface="Carlito"/>
                        </a:rPr>
                        <a:t>Robert </a:t>
                      </a:r>
                      <a:r>
                        <a:rPr sz="1600" spc="-5" dirty="0">
                          <a:latin typeface="Carlito"/>
                          <a:cs typeface="Carlito"/>
                        </a:rPr>
                        <a:t>C.</a:t>
                      </a:r>
                      <a:r>
                        <a:rPr sz="1600" spc="-40" dirty="0">
                          <a:latin typeface="Carlito"/>
                          <a:cs typeface="Carlito"/>
                        </a:rPr>
                        <a:t> </a:t>
                      </a:r>
                      <a:r>
                        <a:rPr sz="1600" dirty="0">
                          <a:latin typeface="Carlito"/>
                          <a:cs typeface="Carlito"/>
                        </a:rPr>
                        <a:t>Martin</a:t>
                      </a:r>
                      <a:endParaRPr sz="1600">
                        <a:latin typeface="Carlito"/>
                        <a:cs typeface="Carlito"/>
                      </a:endParaRPr>
                    </a:p>
                    <a:p>
                      <a:pPr marL="1355090" marR="164465" indent="63500" algn="just">
                        <a:lnSpc>
                          <a:spcPct val="100000"/>
                        </a:lnSpc>
                      </a:pPr>
                      <a:r>
                        <a:rPr sz="1600" spc="-5" dirty="0">
                          <a:latin typeface="Carlito"/>
                          <a:cs typeface="Carlito"/>
                        </a:rPr>
                        <a:t>Steve Mellor  </a:t>
                      </a:r>
                      <a:r>
                        <a:rPr sz="1600" dirty="0">
                          <a:latin typeface="Carlito"/>
                          <a:cs typeface="Carlito"/>
                        </a:rPr>
                        <a:t>Ken </a:t>
                      </a:r>
                      <a:r>
                        <a:rPr sz="1600" spc="-5" dirty="0">
                          <a:latin typeface="Carlito"/>
                          <a:cs typeface="Carlito"/>
                        </a:rPr>
                        <a:t>Schwaber  </a:t>
                      </a:r>
                      <a:r>
                        <a:rPr sz="1600" dirty="0">
                          <a:latin typeface="Carlito"/>
                          <a:cs typeface="Carlito"/>
                        </a:rPr>
                        <a:t>Jeff</a:t>
                      </a:r>
                      <a:r>
                        <a:rPr sz="1600" spc="-70" dirty="0">
                          <a:latin typeface="Carlito"/>
                          <a:cs typeface="Carlito"/>
                        </a:rPr>
                        <a:t> </a:t>
                      </a:r>
                      <a:r>
                        <a:rPr sz="1600" spc="-5" dirty="0">
                          <a:latin typeface="Carlito"/>
                          <a:cs typeface="Carlito"/>
                        </a:rPr>
                        <a:t>Sutherland  Dave</a:t>
                      </a:r>
                      <a:r>
                        <a:rPr sz="1600" spc="-25" dirty="0">
                          <a:latin typeface="Carlito"/>
                          <a:cs typeface="Carlito"/>
                        </a:rPr>
                        <a:t> </a:t>
                      </a:r>
                      <a:r>
                        <a:rPr sz="1600" spc="-5" dirty="0">
                          <a:latin typeface="Carlito"/>
                          <a:cs typeface="Carlito"/>
                        </a:rPr>
                        <a:t>Thomas</a:t>
                      </a:r>
                      <a:endParaRPr sz="1600">
                        <a:latin typeface="Carlito"/>
                        <a:cs typeface="Carlito"/>
                      </a:endParaRPr>
                    </a:p>
                  </a:txBody>
                  <a:tcPr marL="0" marR="0" marT="0" marB="0"/>
                </a:tc>
                <a:extLst>
                  <a:ext uri="{0D108BD9-81ED-4DB2-BD59-A6C34878D82A}">
                    <a16:rowId xmlns:a16="http://schemas.microsoft.com/office/drawing/2014/main" val="10000"/>
                  </a:ext>
                </a:extLst>
              </a:tr>
            </a:tbl>
          </a:graphicData>
        </a:graphic>
      </p:graphicFrame>
      <p:sp>
        <p:nvSpPr>
          <p:cNvPr id="8" name="object 8"/>
          <p:cNvSpPr txBox="1"/>
          <p:nvPr/>
        </p:nvSpPr>
        <p:spPr>
          <a:xfrm>
            <a:off x="1241680" y="2953513"/>
            <a:ext cx="1618298" cy="750205"/>
          </a:xfrm>
          <a:prstGeom prst="rect">
            <a:avLst/>
          </a:prstGeom>
        </p:spPr>
        <p:txBody>
          <a:bodyPr vert="horz" wrap="square" lIns="0" tIns="19050" rIns="0" bIns="0" rtlCol="0">
            <a:spAutoFit/>
          </a:bodyPr>
          <a:lstStyle/>
          <a:p>
            <a:pPr marL="19050" marR="239078">
              <a:spcBef>
                <a:spcPts val="150"/>
              </a:spcBef>
            </a:pPr>
            <a:r>
              <a:rPr sz="900" dirty="0">
                <a:solidFill>
                  <a:srgbClr val="808080"/>
                </a:solidFill>
                <a:latin typeface="Times New Roman"/>
                <a:cs typeface="Times New Roman"/>
              </a:rPr>
              <a:t>© 2001, the </a:t>
            </a:r>
            <a:r>
              <a:rPr sz="900" spc="-8" dirty="0">
                <a:solidFill>
                  <a:srgbClr val="808080"/>
                </a:solidFill>
                <a:latin typeface="Times New Roman"/>
                <a:cs typeface="Times New Roman"/>
              </a:rPr>
              <a:t>above authors  </a:t>
            </a:r>
            <a:r>
              <a:rPr sz="900" dirty="0">
                <a:solidFill>
                  <a:srgbClr val="808080"/>
                </a:solidFill>
                <a:latin typeface="Times New Roman"/>
                <a:cs typeface="Times New Roman"/>
              </a:rPr>
              <a:t>this </a:t>
            </a:r>
            <a:r>
              <a:rPr sz="900" spc="-8" dirty="0">
                <a:solidFill>
                  <a:srgbClr val="808080"/>
                </a:solidFill>
                <a:latin typeface="Times New Roman"/>
                <a:cs typeface="Times New Roman"/>
              </a:rPr>
              <a:t>declaration </a:t>
            </a:r>
            <a:r>
              <a:rPr sz="900" dirty="0">
                <a:solidFill>
                  <a:srgbClr val="808080"/>
                </a:solidFill>
                <a:latin typeface="Times New Roman"/>
                <a:cs typeface="Times New Roman"/>
              </a:rPr>
              <a:t>may be</a:t>
            </a:r>
            <a:r>
              <a:rPr sz="900" spc="-143" dirty="0">
                <a:solidFill>
                  <a:srgbClr val="808080"/>
                </a:solidFill>
                <a:latin typeface="Times New Roman"/>
                <a:cs typeface="Times New Roman"/>
              </a:rPr>
              <a:t> </a:t>
            </a:r>
            <a:r>
              <a:rPr sz="900" spc="-8" dirty="0">
                <a:solidFill>
                  <a:srgbClr val="808080"/>
                </a:solidFill>
                <a:latin typeface="Times New Roman"/>
                <a:cs typeface="Times New Roman"/>
              </a:rPr>
              <a:t>freely  copied </a:t>
            </a:r>
            <a:r>
              <a:rPr sz="900" dirty="0">
                <a:solidFill>
                  <a:srgbClr val="808080"/>
                </a:solidFill>
                <a:latin typeface="Times New Roman"/>
                <a:cs typeface="Times New Roman"/>
              </a:rPr>
              <a:t>in </a:t>
            </a:r>
            <a:r>
              <a:rPr sz="900" spc="-8" dirty="0">
                <a:solidFill>
                  <a:srgbClr val="808080"/>
                </a:solidFill>
                <a:latin typeface="Times New Roman"/>
                <a:cs typeface="Times New Roman"/>
              </a:rPr>
              <a:t>any</a:t>
            </a:r>
            <a:r>
              <a:rPr sz="900" spc="-45" dirty="0">
                <a:solidFill>
                  <a:srgbClr val="808080"/>
                </a:solidFill>
                <a:latin typeface="Times New Roman"/>
                <a:cs typeface="Times New Roman"/>
              </a:rPr>
              <a:t> </a:t>
            </a:r>
            <a:r>
              <a:rPr sz="900" spc="-8" dirty="0">
                <a:solidFill>
                  <a:srgbClr val="808080"/>
                </a:solidFill>
                <a:latin typeface="Times New Roman"/>
                <a:cs typeface="Times New Roman"/>
              </a:rPr>
              <a:t>form,</a:t>
            </a:r>
            <a:endParaRPr sz="900">
              <a:latin typeface="Times New Roman"/>
              <a:cs typeface="Times New Roman"/>
            </a:endParaRPr>
          </a:p>
          <a:p>
            <a:pPr marL="19050"/>
            <a:r>
              <a:rPr sz="900" dirty="0">
                <a:solidFill>
                  <a:srgbClr val="808080"/>
                </a:solidFill>
                <a:latin typeface="Times New Roman"/>
                <a:cs typeface="Times New Roman"/>
              </a:rPr>
              <a:t>but only in its </a:t>
            </a:r>
            <a:r>
              <a:rPr sz="900" spc="-8" dirty="0">
                <a:solidFill>
                  <a:srgbClr val="808080"/>
                </a:solidFill>
                <a:latin typeface="Times New Roman"/>
                <a:cs typeface="Times New Roman"/>
              </a:rPr>
              <a:t>entirety through</a:t>
            </a:r>
            <a:r>
              <a:rPr sz="900" spc="-120" dirty="0">
                <a:solidFill>
                  <a:srgbClr val="808080"/>
                </a:solidFill>
                <a:latin typeface="Times New Roman"/>
                <a:cs typeface="Times New Roman"/>
              </a:rPr>
              <a:t> </a:t>
            </a:r>
            <a:r>
              <a:rPr sz="900" dirty="0">
                <a:solidFill>
                  <a:srgbClr val="808080"/>
                </a:solidFill>
                <a:latin typeface="Times New Roman"/>
                <a:cs typeface="Times New Roman"/>
              </a:rPr>
              <a:t>this</a:t>
            </a:r>
            <a:endParaRPr sz="900">
              <a:latin typeface="Times New Roman"/>
              <a:cs typeface="Times New Roman"/>
            </a:endParaRPr>
          </a:p>
          <a:p>
            <a:pPr marL="19050">
              <a:spcBef>
                <a:spcPts val="255"/>
              </a:spcBef>
            </a:pPr>
            <a:r>
              <a:rPr sz="900" spc="-8" dirty="0">
                <a:solidFill>
                  <a:srgbClr val="808080"/>
                </a:solidFill>
                <a:latin typeface="Times New Roman"/>
                <a:cs typeface="Times New Roman"/>
              </a:rPr>
              <a:t>notice.</a:t>
            </a:r>
            <a:endParaRPr sz="9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5923025" cy="1004121"/>
          </a:xfrm>
          <a:prstGeom prst="rect">
            <a:avLst/>
          </a:prstGeom>
        </p:spPr>
        <p:txBody>
          <a:bodyPr vert="horz" wrap="square" lIns="0" tIns="19050" rIns="0" bIns="0" rtlCol="0">
            <a:spAutoFit/>
          </a:bodyPr>
          <a:lstStyle/>
          <a:p>
            <a:pPr marL="19050">
              <a:spcBef>
                <a:spcPts val="150"/>
              </a:spcBef>
            </a:pPr>
            <a:r>
              <a:rPr spc="-278" dirty="0"/>
              <a:t>Project</a:t>
            </a:r>
            <a:r>
              <a:rPr spc="-465" dirty="0"/>
              <a:t> </a:t>
            </a:r>
            <a:r>
              <a:rPr spc="-248" dirty="0"/>
              <a:t>Structure</a:t>
            </a:r>
          </a:p>
        </p:txBody>
      </p:sp>
      <p:sp>
        <p:nvSpPr>
          <p:cNvPr id="3" name="object 3"/>
          <p:cNvSpPr txBox="1"/>
          <p:nvPr/>
        </p:nvSpPr>
        <p:spPr>
          <a:xfrm>
            <a:off x="3939540" y="1745360"/>
            <a:ext cx="10618470" cy="1906932"/>
          </a:xfrm>
          <a:prstGeom prst="rect">
            <a:avLst/>
          </a:prstGeom>
        </p:spPr>
        <p:txBody>
          <a:bodyPr vert="horz" wrap="square" lIns="0" tIns="19050" rIns="0" bIns="0" rtlCol="0">
            <a:spAutoFit/>
          </a:bodyPr>
          <a:lstStyle/>
          <a:p>
            <a:pPr marL="273368" indent="-255270">
              <a:spcBef>
                <a:spcPts val="150"/>
              </a:spcBef>
              <a:buFont typeface="Arial"/>
              <a:buChar char="•"/>
              <a:tabLst>
                <a:tab pos="274320" algn="l"/>
              </a:tabLst>
            </a:pPr>
            <a:r>
              <a:rPr sz="2700" spc="-8" dirty="0">
                <a:solidFill>
                  <a:srgbClr val="0075B1"/>
                </a:solidFill>
                <a:latin typeface="Carlito"/>
                <a:cs typeface="Carlito"/>
              </a:rPr>
              <a:t>The </a:t>
            </a:r>
            <a:r>
              <a:rPr sz="2700" dirty="0">
                <a:solidFill>
                  <a:srgbClr val="0075B1"/>
                </a:solidFill>
                <a:latin typeface="Carlito"/>
                <a:cs typeface="Carlito"/>
              </a:rPr>
              <a:t>main </a:t>
            </a:r>
            <a:r>
              <a:rPr sz="2700" spc="-8" dirty="0">
                <a:solidFill>
                  <a:srgbClr val="0075B1"/>
                </a:solidFill>
                <a:latin typeface="Carlito"/>
                <a:cs typeface="Carlito"/>
              </a:rPr>
              <a:t>phases </a:t>
            </a:r>
            <a:r>
              <a:rPr sz="2700" dirty="0">
                <a:solidFill>
                  <a:srgbClr val="0075B1"/>
                </a:solidFill>
                <a:latin typeface="Carlito"/>
                <a:cs typeface="Carlito"/>
              </a:rPr>
              <a:t>in Scrum </a:t>
            </a:r>
            <a:r>
              <a:rPr sz="2700" spc="-15" dirty="0">
                <a:solidFill>
                  <a:srgbClr val="0075B1"/>
                </a:solidFill>
                <a:latin typeface="Carlito"/>
                <a:cs typeface="Carlito"/>
              </a:rPr>
              <a:t>projects are standardized</a:t>
            </a:r>
            <a:r>
              <a:rPr sz="2700" spc="53" dirty="0">
                <a:solidFill>
                  <a:srgbClr val="0075B1"/>
                </a:solidFill>
                <a:latin typeface="Carlito"/>
                <a:cs typeface="Carlito"/>
              </a:rPr>
              <a:t> </a:t>
            </a:r>
            <a:r>
              <a:rPr sz="2700" spc="-8" dirty="0">
                <a:solidFill>
                  <a:srgbClr val="0075B1"/>
                </a:solidFill>
                <a:latin typeface="Carlito"/>
                <a:cs typeface="Carlito"/>
              </a:rPr>
              <a:t>“SPRINTS”</a:t>
            </a:r>
            <a:endParaRPr sz="2700">
              <a:latin typeface="Carlito"/>
              <a:cs typeface="Carlito"/>
            </a:endParaRPr>
          </a:p>
          <a:p>
            <a:pPr marL="273368" indent="-255270">
              <a:spcBef>
                <a:spcPts val="2520"/>
              </a:spcBef>
              <a:buFont typeface="Arial"/>
              <a:buChar char="•"/>
              <a:tabLst>
                <a:tab pos="274320" algn="l"/>
              </a:tabLst>
            </a:pPr>
            <a:r>
              <a:rPr sz="2700" spc="-8" dirty="0">
                <a:solidFill>
                  <a:srgbClr val="0075B1"/>
                </a:solidFill>
                <a:latin typeface="Carlito"/>
                <a:cs typeface="Carlito"/>
              </a:rPr>
              <a:t>The sprints </a:t>
            </a:r>
            <a:r>
              <a:rPr sz="2700" spc="-15" dirty="0">
                <a:solidFill>
                  <a:srgbClr val="0075B1"/>
                </a:solidFill>
                <a:latin typeface="Carlito"/>
                <a:cs typeface="Carlito"/>
              </a:rPr>
              <a:t>are </a:t>
            </a:r>
            <a:r>
              <a:rPr sz="2700" spc="-8" dirty="0">
                <a:solidFill>
                  <a:srgbClr val="0075B1"/>
                </a:solidFill>
                <a:latin typeface="Carlito"/>
                <a:cs typeface="Carlito"/>
              </a:rPr>
              <a:t>of </a:t>
            </a:r>
            <a:r>
              <a:rPr sz="2700" dirty="0">
                <a:solidFill>
                  <a:srgbClr val="0075B1"/>
                </a:solidFill>
                <a:latin typeface="Carlito"/>
                <a:cs typeface="Carlito"/>
              </a:rPr>
              <a:t>the </a:t>
            </a:r>
            <a:r>
              <a:rPr sz="2700" spc="-8" dirty="0">
                <a:solidFill>
                  <a:srgbClr val="0075B1"/>
                </a:solidFill>
                <a:latin typeface="Carlito"/>
                <a:cs typeface="Carlito"/>
              </a:rPr>
              <a:t>same </a:t>
            </a:r>
            <a:r>
              <a:rPr sz="2700" spc="-15" dirty="0">
                <a:solidFill>
                  <a:srgbClr val="0075B1"/>
                </a:solidFill>
                <a:latin typeface="Carlito"/>
                <a:cs typeface="Carlito"/>
              </a:rPr>
              <a:t>duration, </a:t>
            </a:r>
            <a:r>
              <a:rPr sz="2700" spc="-8" dirty="0">
                <a:solidFill>
                  <a:srgbClr val="0075B1"/>
                </a:solidFill>
                <a:latin typeface="Carlito"/>
                <a:cs typeface="Carlito"/>
              </a:rPr>
              <a:t>usually </a:t>
            </a:r>
            <a:r>
              <a:rPr sz="2700" spc="-15" dirty="0">
                <a:solidFill>
                  <a:srgbClr val="0075B1"/>
                </a:solidFill>
                <a:latin typeface="Carlito"/>
                <a:cs typeface="Carlito"/>
              </a:rPr>
              <a:t>between </a:t>
            </a:r>
            <a:r>
              <a:rPr sz="2700" spc="-8" dirty="0">
                <a:solidFill>
                  <a:srgbClr val="0075B1"/>
                </a:solidFill>
                <a:latin typeface="Carlito"/>
                <a:cs typeface="Carlito"/>
              </a:rPr>
              <a:t>one </a:t>
            </a:r>
            <a:r>
              <a:rPr sz="2700" dirty="0">
                <a:solidFill>
                  <a:srgbClr val="0075B1"/>
                </a:solidFill>
                <a:latin typeface="Carlito"/>
                <a:cs typeface="Carlito"/>
              </a:rPr>
              <a:t>and </a:t>
            </a:r>
            <a:r>
              <a:rPr sz="2700" spc="-23" dirty="0">
                <a:solidFill>
                  <a:srgbClr val="0075B1"/>
                </a:solidFill>
                <a:latin typeface="Carlito"/>
                <a:cs typeface="Carlito"/>
              </a:rPr>
              <a:t>four</a:t>
            </a:r>
            <a:r>
              <a:rPr sz="2700" spc="217" dirty="0">
                <a:solidFill>
                  <a:srgbClr val="0075B1"/>
                </a:solidFill>
                <a:latin typeface="Carlito"/>
                <a:cs typeface="Carlito"/>
              </a:rPr>
              <a:t> </a:t>
            </a:r>
            <a:r>
              <a:rPr sz="2700" spc="-15" dirty="0">
                <a:solidFill>
                  <a:srgbClr val="0075B1"/>
                </a:solidFill>
                <a:latin typeface="Carlito"/>
                <a:cs typeface="Carlito"/>
              </a:rPr>
              <a:t>weeks</a:t>
            </a:r>
            <a:endParaRPr sz="2700">
              <a:latin typeface="Carlito"/>
              <a:cs typeface="Carlito"/>
            </a:endParaRPr>
          </a:p>
          <a:p>
            <a:pPr marL="273368" indent="-255270">
              <a:spcBef>
                <a:spcPts val="2520"/>
              </a:spcBef>
              <a:buFont typeface="Arial"/>
              <a:buChar char="•"/>
              <a:tabLst>
                <a:tab pos="274320" algn="l"/>
              </a:tabLst>
            </a:pPr>
            <a:r>
              <a:rPr sz="2700" spc="-15" dirty="0">
                <a:solidFill>
                  <a:srgbClr val="0075B1"/>
                </a:solidFill>
                <a:latin typeface="Carlito"/>
                <a:cs typeface="Carlito"/>
              </a:rPr>
              <a:t>Each sprint </a:t>
            </a:r>
            <a:r>
              <a:rPr sz="2700" spc="-8" dirty="0">
                <a:solidFill>
                  <a:srgbClr val="0075B1"/>
                </a:solidFill>
                <a:latin typeface="Carlito"/>
                <a:cs typeface="Carlito"/>
              </a:rPr>
              <a:t>has </a:t>
            </a:r>
            <a:r>
              <a:rPr sz="2700" spc="-23" dirty="0">
                <a:solidFill>
                  <a:srgbClr val="0075B1"/>
                </a:solidFill>
                <a:latin typeface="Carlito"/>
                <a:cs typeface="Carlito"/>
              </a:rPr>
              <a:t>to </a:t>
            </a:r>
            <a:r>
              <a:rPr sz="2700" spc="-15" dirty="0">
                <a:solidFill>
                  <a:srgbClr val="0075B1"/>
                </a:solidFill>
                <a:latin typeface="Carlito"/>
                <a:cs typeface="Carlito"/>
              </a:rPr>
              <a:t>deliver </a:t>
            </a:r>
            <a:r>
              <a:rPr sz="2700" dirty="0">
                <a:solidFill>
                  <a:srgbClr val="0075B1"/>
                </a:solidFill>
                <a:latin typeface="Carlito"/>
                <a:cs typeface="Carlito"/>
              </a:rPr>
              <a:t>a </a:t>
            </a:r>
            <a:r>
              <a:rPr sz="2700" spc="-8" dirty="0">
                <a:solidFill>
                  <a:srgbClr val="0075B1"/>
                </a:solidFill>
                <a:latin typeface="Carlito"/>
                <a:cs typeface="Carlito"/>
              </a:rPr>
              <a:t>specific part of </a:t>
            </a:r>
            <a:r>
              <a:rPr sz="2700" dirty="0">
                <a:solidFill>
                  <a:srgbClr val="0075B1"/>
                </a:solidFill>
                <a:latin typeface="Carlito"/>
                <a:cs typeface="Carlito"/>
              </a:rPr>
              <a:t>the </a:t>
            </a:r>
            <a:r>
              <a:rPr sz="2700" spc="-15" dirty="0">
                <a:solidFill>
                  <a:srgbClr val="0075B1"/>
                </a:solidFill>
                <a:latin typeface="Carlito"/>
                <a:cs typeface="Carlito"/>
              </a:rPr>
              <a:t>product</a:t>
            </a:r>
            <a:r>
              <a:rPr sz="2700" spc="165" dirty="0">
                <a:solidFill>
                  <a:srgbClr val="0075B1"/>
                </a:solidFill>
                <a:latin typeface="Carlito"/>
                <a:cs typeface="Carlito"/>
              </a:rPr>
              <a:t> </a:t>
            </a:r>
            <a:r>
              <a:rPr sz="2700" spc="-8" dirty="0">
                <a:solidFill>
                  <a:srgbClr val="0075B1"/>
                </a:solidFill>
                <a:latin typeface="Carlito"/>
                <a:cs typeface="Carlito"/>
              </a:rPr>
              <a:t>backlog</a:t>
            </a:r>
            <a:endParaRPr sz="2700">
              <a:latin typeface="Carlito"/>
              <a:cs typeface="Carlito"/>
            </a:endParaRPr>
          </a:p>
        </p:txBody>
      </p:sp>
      <p:sp>
        <p:nvSpPr>
          <p:cNvPr id="4" name="object 4"/>
          <p:cNvSpPr txBox="1"/>
          <p:nvPr/>
        </p:nvSpPr>
        <p:spPr>
          <a:xfrm>
            <a:off x="3939541" y="6916675"/>
            <a:ext cx="10777538" cy="434734"/>
          </a:xfrm>
          <a:prstGeom prst="rect">
            <a:avLst/>
          </a:prstGeom>
        </p:spPr>
        <p:txBody>
          <a:bodyPr vert="horz" wrap="square" lIns="0" tIns="19050" rIns="0" bIns="0" rtlCol="0">
            <a:spAutoFit/>
          </a:bodyPr>
          <a:lstStyle/>
          <a:p>
            <a:pPr marL="273368" indent="-255270">
              <a:spcBef>
                <a:spcPts val="150"/>
              </a:spcBef>
              <a:buFont typeface="Arial"/>
              <a:buChar char="•"/>
              <a:tabLst>
                <a:tab pos="274320" algn="l"/>
                <a:tab pos="2378393" algn="l"/>
              </a:tabLst>
            </a:pPr>
            <a:r>
              <a:rPr sz="2700" dirty="0">
                <a:solidFill>
                  <a:srgbClr val="0075B1"/>
                </a:solidFill>
                <a:latin typeface="Carlito"/>
                <a:cs typeface="Carlito"/>
              </a:rPr>
              <a:t>A </a:t>
            </a:r>
            <a:r>
              <a:rPr sz="2700" spc="-8" dirty="0">
                <a:solidFill>
                  <a:srgbClr val="0075B1"/>
                </a:solidFill>
                <a:latin typeface="Carlito"/>
                <a:cs typeface="Carlito"/>
              </a:rPr>
              <a:t>“Demo”	meeting </a:t>
            </a:r>
            <a:r>
              <a:rPr sz="2700" dirty="0">
                <a:solidFill>
                  <a:srgbClr val="0075B1"/>
                </a:solidFill>
                <a:latin typeface="Carlito"/>
                <a:cs typeface="Carlito"/>
              </a:rPr>
              <a:t>is </a:t>
            </a:r>
            <a:r>
              <a:rPr sz="2700" spc="-23" dirty="0">
                <a:solidFill>
                  <a:srgbClr val="0075B1"/>
                </a:solidFill>
                <a:latin typeface="Carlito"/>
                <a:cs typeface="Carlito"/>
              </a:rPr>
              <a:t>organized </a:t>
            </a:r>
            <a:r>
              <a:rPr sz="2700" spc="-15" dirty="0">
                <a:solidFill>
                  <a:srgbClr val="0075B1"/>
                </a:solidFill>
                <a:latin typeface="Carlito"/>
                <a:cs typeface="Carlito"/>
              </a:rPr>
              <a:t>at </a:t>
            </a:r>
            <a:r>
              <a:rPr sz="2700" dirty="0">
                <a:solidFill>
                  <a:srgbClr val="0075B1"/>
                </a:solidFill>
                <a:latin typeface="Carlito"/>
                <a:cs typeface="Carlito"/>
              </a:rPr>
              <a:t>the end </a:t>
            </a:r>
            <a:r>
              <a:rPr sz="2700" spc="-8" dirty="0">
                <a:solidFill>
                  <a:srgbClr val="0075B1"/>
                </a:solidFill>
                <a:latin typeface="Carlito"/>
                <a:cs typeface="Carlito"/>
              </a:rPr>
              <a:t>of </a:t>
            </a:r>
            <a:r>
              <a:rPr sz="2700" dirty="0">
                <a:solidFill>
                  <a:srgbClr val="0075B1"/>
                </a:solidFill>
                <a:latin typeface="Carlito"/>
                <a:cs typeface="Carlito"/>
              </a:rPr>
              <a:t>each </a:t>
            </a:r>
            <a:r>
              <a:rPr sz="2700" spc="-8" dirty="0">
                <a:solidFill>
                  <a:srgbClr val="0075B1"/>
                </a:solidFill>
                <a:latin typeface="Carlito"/>
                <a:cs typeface="Carlito"/>
              </a:rPr>
              <a:t>sprint. The </a:t>
            </a:r>
            <a:r>
              <a:rPr sz="2700" spc="-15" dirty="0">
                <a:solidFill>
                  <a:srgbClr val="0075B1"/>
                </a:solidFill>
                <a:latin typeface="Carlito"/>
                <a:cs typeface="Carlito"/>
              </a:rPr>
              <a:t>goal </a:t>
            </a:r>
            <a:r>
              <a:rPr sz="2700" dirty="0">
                <a:solidFill>
                  <a:srgbClr val="0075B1"/>
                </a:solidFill>
                <a:latin typeface="Carlito"/>
                <a:cs typeface="Carlito"/>
              </a:rPr>
              <a:t>is</a:t>
            </a:r>
            <a:r>
              <a:rPr sz="2700" spc="180" dirty="0">
                <a:solidFill>
                  <a:srgbClr val="0075B1"/>
                </a:solidFill>
                <a:latin typeface="Carlito"/>
                <a:cs typeface="Carlito"/>
              </a:rPr>
              <a:t> </a:t>
            </a:r>
            <a:r>
              <a:rPr sz="2700" spc="-23" dirty="0">
                <a:solidFill>
                  <a:srgbClr val="0075B1"/>
                </a:solidFill>
                <a:latin typeface="Carlito"/>
                <a:cs typeface="Carlito"/>
              </a:rPr>
              <a:t>to</a:t>
            </a:r>
            <a:endParaRPr sz="2700">
              <a:latin typeface="Carlito"/>
              <a:cs typeface="Carlito"/>
            </a:endParaRPr>
          </a:p>
        </p:txBody>
      </p:sp>
      <p:sp>
        <p:nvSpPr>
          <p:cNvPr id="5" name="object 5"/>
          <p:cNvSpPr txBox="1"/>
          <p:nvPr/>
        </p:nvSpPr>
        <p:spPr>
          <a:xfrm>
            <a:off x="4194428" y="7533895"/>
            <a:ext cx="9170670"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show </a:t>
            </a:r>
            <a:r>
              <a:rPr sz="2700" dirty="0">
                <a:solidFill>
                  <a:srgbClr val="0075B1"/>
                </a:solidFill>
                <a:latin typeface="Carlito"/>
                <a:cs typeface="Carlito"/>
              </a:rPr>
              <a:t>the </a:t>
            </a:r>
            <a:r>
              <a:rPr sz="2700" spc="-15" dirty="0">
                <a:solidFill>
                  <a:srgbClr val="0075B1"/>
                </a:solidFill>
                <a:latin typeface="Carlito"/>
                <a:cs typeface="Carlito"/>
              </a:rPr>
              <a:t>completed work to </a:t>
            </a:r>
            <a:r>
              <a:rPr sz="2700" dirty="0">
                <a:solidFill>
                  <a:srgbClr val="0075B1"/>
                </a:solidFill>
                <a:latin typeface="Carlito"/>
                <a:cs typeface="Carlito"/>
              </a:rPr>
              <a:t>the </a:t>
            </a:r>
            <a:r>
              <a:rPr sz="2700" spc="-15" dirty="0">
                <a:solidFill>
                  <a:srgbClr val="0075B1"/>
                </a:solidFill>
                <a:latin typeface="Carlito"/>
                <a:cs typeface="Carlito"/>
              </a:rPr>
              <a:t>product </a:t>
            </a:r>
            <a:r>
              <a:rPr sz="2700" spc="-8" dirty="0">
                <a:solidFill>
                  <a:srgbClr val="0075B1"/>
                </a:solidFill>
                <a:latin typeface="Carlito"/>
                <a:cs typeface="Carlito"/>
              </a:rPr>
              <a:t>owner </a:t>
            </a:r>
            <a:r>
              <a:rPr sz="2700" dirty="0">
                <a:solidFill>
                  <a:srgbClr val="0075B1"/>
                </a:solidFill>
                <a:latin typeface="Carlito"/>
                <a:cs typeface="Carlito"/>
              </a:rPr>
              <a:t>and</a:t>
            </a:r>
            <a:r>
              <a:rPr sz="2700" spc="127" dirty="0">
                <a:solidFill>
                  <a:srgbClr val="0075B1"/>
                </a:solidFill>
                <a:latin typeface="Carlito"/>
                <a:cs typeface="Carlito"/>
              </a:rPr>
              <a:t> </a:t>
            </a:r>
            <a:r>
              <a:rPr sz="2700" spc="-23" dirty="0">
                <a:solidFill>
                  <a:srgbClr val="0075B1"/>
                </a:solidFill>
                <a:latin typeface="Carlito"/>
                <a:cs typeface="Carlito"/>
              </a:rPr>
              <a:t>stakeholders</a:t>
            </a:r>
            <a:endParaRPr sz="2700">
              <a:latin typeface="Carlito"/>
              <a:cs typeface="Carlito"/>
            </a:endParaRPr>
          </a:p>
        </p:txBody>
      </p:sp>
      <p:grpSp>
        <p:nvGrpSpPr>
          <p:cNvPr id="6" name="object 6"/>
          <p:cNvGrpSpPr/>
          <p:nvPr/>
        </p:nvGrpSpPr>
        <p:grpSpPr>
          <a:xfrm>
            <a:off x="402622" y="4676299"/>
            <a:ext cx="2744153" cy="1138238"/>
            <a:chOff x="268414" y="3117532"/>
            <a:chExt cx="1829435" cy="758825"/>
          </a:xfrm>
        </p:grpSpPr>
        <p:sp>
          <p:nvSpPr>
            <p:cNvPr id="7" name="object 7"/>
            <p:cNvSpPr/>
            <p:nvPr/>
          </p:nvSpPr>
          <p:spPr>
            <a:xfrm>
              <a:off x="282702" y="3131820"/>
              <a:ext cx="1800860" cy="730250"/>
            </a:xfrm>
            <a:custGeom>
              <a:avLst/>
              <a:gdLst/>
              <a:ahLst/>
              <a:cxnLst/>
              <a:rect l="l" t="t" r="r" b="b"/>
              <a:pathLst>
                <a:path w="1800860" h="730250">
                  <a:moveTo>
                    <a:pt x="1435608" y="0"/>
                  </a:moveTo>
                  <a:lnTo>
                    <a:pt x="0" y="0"/>
                  </a:lnTo>
                  <a:lnTo>
                    <a:pt x="364998" y="364997"/>
                  </a:lnTo>
                  <a:lnTo>
                    <a:pt x="0" y="729995"/>
                  </a:lnTo>
                  <a:lnTo>
                    <a:pt x="1435608" y="729995"/>
                  </a:lnTo>
                  <a:lnTo>
                    <a:pt x="1800606" y="364997"/>
                  </a:lnTo>
                  <a:lnTo>
                    <a:pt x="1435608" y="0"/>
                  </a:lnTo>
                  <a:close/>
                </a:path>
              </a:pathLst>
            </a:custGeom>
            <a:solidFill>
              <a:srgbClr val="DD8987"/>
            </a:solidFill>
          </p:spPr>
          <p:txBody>
            <a:bodyPr wrap="square" lIns="0" tIns="0" rIns="0" bIns="0" rtlCol="0"/>
            <a:lstStyle/>
            <a:p>
              <a:endParaRPr sz="2700"/>
            </a:p>
          </p:txBody>
        </p:sp>
        <p:sp>
          <p:nvSpPr>
            <p:cNvPr id="8" name="object 8"/>
            <p:cNvSpPr/>
            <p:nvPr/>
          </p:nvSpPr>
          <p:spPr>
            <a:xfrm>
              <a:off x="282702" y="3131820"/>
              <a:ext cx="1800860" cy="730250"/>
            </a:xfrm>
            <a:custGeom>
              <a:avLst/>
              <a:gdLst/>
              <a:ahLst/>
              <a:cxnLst/>
              <a:rect l="l" t="t" r="r" b="b"/>
              <a:pathLst>
                <a:path w="1800860" h="730250">
                  <a:moveTo>
                    <a:pt x="0" y="0"/>
                  </a:moveTo>
                  <a:lnTo>
                    <a:pt x="1435608" y="0"/>
                  </a:lnTo>
                  <a:lnTo>
                    <a:pt x="1800606" y="364997"/>
                  </a:lnTo>
                  <a:lnTo>
                    <a:pt x="1435608" y="729995"/>
                  </a:lnTo>
                  <a:lnTo>
                    <a:pt x="0" y="729995"/>
                  </a:lnTo>
                  <a:lnTo>
                    <a:pt x="364998" y="364997"/>
                  </a:lnTo>
                  <a:lnTo>
                    <a:pt x="0" y="0"/>
                  </a:lnTo>
                  <a:close/>
                </a:path>
              </a:pathLst>
            </a:custGeom>
            <a:ln w="28575">
              <a:solidFill>
                <a:srgbClr val="0075B1"/>
              </a:solidFill>
            </a:ln>
          </p:spPr>
          <p:txBody>
            <a:bodyPr wrap="square" lIns="0" tIns="0" rIns="0" bIns="0" rtlCol="0"/>
            <a:lstStyle/>
            <a:p>
              <a:endParaRPr sz="2700"/>
            </a:p>
          </p:txBody>
        </p:sp>
      </p:grpSp>
      <p:sp>
        <p:nvSpPr>
          <p:cNvPr id="9" name="object 9"/>
          <p:cNvSpPr txBox="1"/>
          <p:nvPr/>
        </p:nvSpPr>
        <p:spPr>
          <a:xfrm>
            <a:off x="1178053" y="5024628"/>
            <a:ext cx="1193483" cy="388568"/>
          </a:xfrm>
          <a:prstGeom prst="rect">
            <a:avLst/>
          </a:prstGeom>
        </p:spPr>
        <p:txBody>
          <a:bodyPr vert="horz" wrap="square" lIns="0" tIns="19050" rIns="0" bIns="0" rtlCol="0">
            <a:spAutoFit/>
          </a:bodyPr>
          <a:lstStyle/>
          <a:p>
            <a:pPr marL="19050">
              <a:spcBef>
                <a:spcPts val="150"/>
              </a:spcBef>
            </a:pPr>
            <a:r>
              <a:rPr sz="2400" b="1" dirty="0">
                <a:solidFill>
                  <a:srgbClr val="FFFFFF"/>
                </a:solidFill>
                <a:latin typeface="Carlito"/>
                <a:cs typeface="Carlito"/>
              </a:rPr>
              <a:t>Initi</a:t>
            </a:r>
            <a:r>
              <a:rPr sz="2400" b="1" spc="-38" dirty="0">
                <a:solidFill>
                  <a:srgbClr val="FFFFFF"/>
                </a:solidFill>
                <a:latin typeface="Carlito"/>
                <a:cs typeface="Carlito"/>
              </a:rPr>
              <a:t>a</a:t>
            </a:r>
            <a:r>
              <a:rPr sz="2400" b="1" dirty="0">
                <a:solidFill>
                  <a:srgbClr val="FFFFFF"/>
                </a:solidFill>
                <a:latin typeface="Carlito"/>
                <a:cs typeface="Carlito"/>
              </a:rPr>
              <a:t>t</a:t>
            </a:r>
            <a:r>
              <a:rPr sz="2400" b="1" spc="-23" dirty="0">
                <a:solidFill>
                  <a:srgbClr val="FFFFFF"/>
                </a:solidFill>
                <a:latin typeface="Carlito"/>
                <a:cs typeface="Carlito"/>
              </a:rPr>
              <a:t>i</a:t>
            </a:r>
            <a:r>
              <a:rPr sz="2400" b="1" dirty="0">
                <a:solidFill>
                  <a:srgbClr val="FFFFFF"/>
                </a:solidFill>
                <a:latin typeface="Carlito"/>
                <a:cs typeface="Carlito"/>
              </a:rPr>
              <a:t>on</a:t>
            </a:r>
            <a:endParaRPr sz="2400">
              <a:latin typeface="Carlito"/>
              <a:cs typeface="Carlito"/>
            </a:endParaRPr>
          </a:p>
        </p:txBody>
      </p:sp>
      <p:grpSp>
        <p:nvGrpSpPr>
          <p:cNvPr id="10" name="object 10"/>
          <p:cNvGrpSpPr/>
          <p:nvPr/>
        </p:nvGrpSpPr>
        <p:grpSpPr>
          <a:xfrm>
            <a:off x="2684050" y="4675155"/>
            <a:ext cx="2826068" cy="1137285"/>
            <a:chOff x="1789366" y="3116770"/>
            <a:chExt cx="1884045" cy="758190"/>
          </a:xfrm>
        </p:grpSpPr>
        <p:sp>
          <p:nvSpPr>
            <p:cNvPr id="11" name="object 11"/>
            <p:cNvSpPr/>
            <p:nvPr/>
          </p:nvSpPr>
          <p:spPr>
            <a:xfrm>
              <a:off x="1803654" y="3131057"/>
              <a:ext cx="1855470" cy="729615"/>
            </a:xfrm>
            <a:custGeom>
              <a:avLst/>
              <a:gdLst/>
              <a:ahLst/>
              <a:cxnLst/>
              <a:rect l="l" t="t" r="r" b="b"/>
              <a:pathLst>
                <a:path w="1855470" h="729614">
                  <a:moveTo>
                    <a:pt x="1490853" y="0"/>
                  </a:moveTo>
                  <a:lnTo>
                    <a:pt x="0" y="0"/>
                  </a:lnTo>
                  <a:lnTo>
                    <a:pt x="364616" y="364616"/>
                  </a:lnTo>
                  <a:lnTo>
                    <a:pt x="0" y="729233"/>
                  </a:lnTo>
                  <a:lnTo>
                    <a:pt x="1490853" y="729233"/>
                  </a:lnTo>
                  <a:lnTo>
                    <a:pt x="1855470" y="364616"/>
                  </a:lnTo>
                  <a:lnTo>
                    <a:pt x="1490853" y="0"/>
                  </a:lnTo>
                  <a:close/>
                </a:path>
              </a:pathLst>
            </a:custGeom>
            <a:solidFill>
              <a:srgbClr val="DD8987"/>
            </a:solidFill>
          </p:spPr>
          <p:txBody>
            <a:bodyPr wrap="square" lIns="0" tIns="0" rIns="0" bIns="0" rtlCol="0"/>
            <a:lstStyle/>
            <a:p>
              <a:endParaRPr sz="2700"/>
            </a:p>
          </p:txBody>
        </p:sp>
        <p:sp>
          <p:nvSpPr>
            <p:cNvPr id="12" name="object 12"/>
            <p:cNvSpPr/>
            <p:nvPr/>
          </p:nvSpPr>
          <p:spPr>
            <a:xfrm>
              <a:off x="1803654" y="3131057"/>
              <a:ext cx="1855470" cy="729615"/>
            </a:xfrm>
            <a:custGeom>
              <a:avLst/>
              <a:gdLst/>
              <a:ahLst/>
              <a:cxnLst/>
              <a:rect l="l" t="t" r="r" b="b"/>
              <a:pathLst>
                <a:path w="1855470" h="729614">
                  <a:moveTo>
                    <a:pt x="0" y="0"/>
                  </a:moveTo>
                  <a:lnTo>
                    <a:pt x="1490853" y="0"/>
                  </a:lnTo>
                  <a:lnTo>
                    <a:pt x="1855470" y="364616"/>
                  </a:lnTo>
                  <a:lnTo>
                    <a:pt x="1490853" y="729233"/>
                  </a:lnTo>
                  <a:lnTo>
                    <a:pt x="0" y="729233"/>
                  </a:lnTo>
                  <a:lnTo>
                    <a:pt x="364616" y="364616"/>
                  </a:lnTo>
                  <a:lnTo>
                    <a:pt x="0" y="0"/>
                  </a:lnTo>
                  <a:close/>
                </a:path>
              </a:pathLst>
            </a:custGeom>
            <a:ln w="28575">
              <a:solidFill>
                <a:srgbClr val="0075B1"/>
              </a:solidFill>
            </a:ln>
          </p:spPr>
          <p:txBody>
            <a:bodyPr wrap="square" lIns="0" tIns="0" rIns="0" bIns="0" rtlCol="0"/>
            <a:lstStyle/>
            <a:p>
              <a:endParaRPr sz="2700"/>
            </a:p>
          </p:txBody>
        </p:sp>
      </p:grpSp>
      <p:sp>
        <p:nvSpPr>
          <p:cNvPr id="13" name="object 13"/>
          <p:cNvSpPr txBox="1"/>
          <p:nvPr/>
        </p:nvSpPr>
        <p:spPr>
          <a:xfrm>
            <a:off x="3527678" y="4839082"/>
            <a:ext cx="1137285" cy="758862"/>
          </a:xfrm>
          <a:prstGeom prst="rect">
            <a:avLst/>
          </a:prstGeom>
        </p:spPr>
        <p:txBody>
          <a:bodyPr vert="horz" wrap="square" lIns="0" tIns="20003" rIns="0" bIns="0" rtlCol="0">
            <a:spAutoFit/>
          </a:bodyPr>
          <a:lstStyle/>
          <a:p>
            <a:pPr marL="117158">
              <a:spcBef>
                <a:spcPts val="158"/>
              </a:spcBef>
            </a:pPr>
            <a:r>
              <a:rPr sz="2400" b="1" spc="-15" dirty="0">
                <a:solidFill>
                  <a:srgbClr val="FFFFFF"/>
                </a:solidFill>
                <a:latin typeface="Carlito"/>
                <a:cs typeface="Carlito"/>
              </a:rPr>
              <a:t>Overall</a:t>
            </a:r>
            <a:endParaRPr sz="2400">
              <a:latin typeface="Carlito"/>
              <a:cs typeface="Carlito"/>
            </a:endParaRPr>
          </a:p>
          <a:p>
            <a:pPr marL="19050"/>
            <a:r>
              <a:rPr sz="2400" b="1" spc="-8" dirty="0">
                <a:solidFill>
                  <a:srgbClr val="FFFFFF"/>
                </a:solidFill>
                <a:latin typeface="Carlito"/>
                <a:cs typeface="Carlito"/>
              </a:rPr>
              <a:t>Planning</a:t>
            </a:r>
            <a:endParaRPr sz="2400">
              <a:latin typeface="Carlito"/>
              <a:cs typeface="Carlito"/>
            </a:endParaRPr>
          </a:p>
        </p:txBody>
      </p:sp>
      <p:grpSp>
        <p:nvGrpSpPr>
          <p:cNvPr id="14" name="object 14"/>
          <p:cNvGrpSpPr/>
          <p:nvPr/>
        </p:nvGrpSpPr>
        <p:grpSpPr>
          <a:xfrm>
            <a:off x="5043202" y="4676299"/>
            <a:ext cx="2839403" cy="1138238"/>
            <a:chOff x="3362134" y="3117532"/>
            <a:chExt cx="1892935" cy="758825"/>
          </a:xfrm>
        </p:grpSpPr>
        <p:sp>
          <p:nvSpPr>
            <p:cNvPr id="15" name="object 15"/>
            <p:cNvSpPr/>
            <p:nvPr/>
          </p:nvSpPr>
          <p:spPr>
            <a:xfrm>
              <a:off x="3376421" y="3131820"/>
              <a:ext cx="1864360" cy="730250"/>
            </a:xfrm>
            <a:custGeom>
              <a:avLst/>
              <a:gdLst/>
              <a:ahLst/>
              <a:cxnLst/>
              <a:rect l="l" t="t" r="r" b="b"/>
              <a:pathLst>
                <a:path w="1864360" h="730250">
                  <a:moveTo>
                    <a:pt x="1498853" y="0"/>
                  </a:moveTo>
                  <a:lnTo>
                    <a:pt x="0" y="0"/>
                  </a:lnTo>
                  <a:lnTo>
                    <a:pt x="364998" y="364997"/>
                  </a:lnTo>
                  <a:lnTo>
                    <a:pt x="0" y="729995"/>
                  </a:lnTo>
                  <a:lnTo>
                    <a:pt x="1498853" y="729995"/>
                  </a:lnTo>
                  <a:lnTo>
                    <a:pt x="1863852" y="364997"/>
                  </a:lnTo>
                  <a:lnTo>
                    <a:pt x="1498853" y="0"/>
                  </a:lnTo>
                  <a:close/>
                </a:path>
              </a:pathLst>
            </a:custGeom>
            <a:solidFill>
              <a:srgbClr val="00699E"/>
            </a:solidFill>
          </p:spPr>
          <p:txBody>
            <a:bodyPr wrap="square" lIns="0" tIns="0" rIns="0" bIns="0" rtlCol="0"/>
            <a:lstStyle/>
            <a:p>
              <a:endParaRPr sz="2700"/>
            </a:p>
          </p:txBody>
        </p:sp>
        <p:sp>
          <p:nvSpPr>
            <p:cNvPr id="16" name="object 16"/>
            <p:cNvSpPr/>
            <p:nvPr/>
          </p:nvSpPr>
          <p:spPr>
            <a:xfrm>
              <a:off x="3376421" y="3131820"/>
              <a:ext cx="1864360" cy="730250"/>
            </a:xfrm>
            <a:custGeom>
              <a:avLst/>
              <a:gdLst/>
              <a:ahLst/>
              <a:cxnLst/>
              <a:rect l="l" t="t" r="r" b="b"/>
              <a:pathLst>
                <a:path w="1864360" h="730250">
                  <a:moveTo>
                    <a:pt x="0" y="0"/>
                  </a:moveTo>
                  <a:lnTo>
                    <a:pt x="1498853" y="0"/>
                  </a:lnTo>
                  <a:lnTo>
                    <a:pt x="1863852" y="364997"/>
                  </a:lnTo>
                  <a:lnTo>
                    <a:pt x="1498853" y="729995"/>
                  </a:lnTo>
                  <a:lnTo>
                    <a:pt x="0" y="729995"/>
                  </a:lnTo>
                  <a:lnTo>
                    <a:pt x="364998" y="364997"/>
                  </a:lnTo>
                  <a:lnTo>
                    <a:pt x="0" y="0"/>
                  </a:lnTo>
                  <a:close/>
                </a:path>
              </a:pathLst>
            </a:custGeom>
            <a:ln w="28575">
              <a:solidFill>
                <a:srgbClr val="0075B1"/>
              </a:solidFill>
            </a:ln>
          </p:spPr>
          <p:txBody>
            <a:bodyPr wrap="square" lIns="0" tIns="0" rIns="0" bIns="0" rtlCol="0"/>
            <a:lstStyle/>
            <a:p>
              <a:endParaRPr sz="2700"/>
            </a:p>
          </p:txBody>
        </p:sp>
      </p:grpSp>
      <p:sp>
        <p:nvSpPr>
          <p:cNvPr id="17" name="object 17"/>
          <p:cNvSpPr txBox="1"/>
          <p:nvPr/>
        </p:nvSpPr>
        <p:spPr>
          <a:xfrm>
            <a:off x="5831585" y="4974335"/>
            <a:ext cx="1263966" cy="479940"/>
          </a:xfrm>
          <a:prstGeom prst="rect">
            <a:avLst/>
          </a:prstGeom>
        </p:spPr>
        <p:txBody>
          <a:bodyPr vert="horz" wrap="square" lIns="0" tIns="18098" rIns="0" bIns="0" rtlCol="0">
            <a:spAutoFit/>
          </a:bodyPr>
          <a:lstStyle/>
          <a:p>
            <a:pPr marL="19050">
              <a:spcBef>
                <a:spcPts val="143"/>
              </a:spcBef>
            </a:pPr>
            <a:r>
              <a:rPr sz="3000" b="1" spc="-8" dirty="0">
                <a:solidFill>
                  <a:srgbClr val="FFFFFF"/>
                </a:solidFill>
                <a:latin typeface="Carlito"/>
                <a:cs typeface="Carlito"/>
              </a:rPr>
              <a:t>Sprint</a:t>
            </a:r>
            <a:r>
              <a:rPr sz="3000" b="1" spc="-113" dirty="0">
                <a:solidFill>
                  <a:srgbClr val="FFFFFF"/>
                </a:solidFill>
                <a:latin typeface="Carlito"/>
                <a:cs typeface="Carlito"/>
              </a:rPr>
              <a:t> </a:t>
            </a:r>
            <a:r>
              <a:rPr sz="3000" b="1" spc="-8" dirty="0">
                <a:solidFill>
                  <a:srgbClr val="FFFFFF"/>
                </a:solidFill>
                <a:latin typeface="Carlito"/>
                <a:cs typeface="Carlito"/>
              </a:rPr>
              <a:t>1</a:t>
            </a:r>
            <a:endParaRPr sz="3000">
              <a:latin typeface="Carlito"/>
              <a:cs typeface="Carlito"/>
            </a:endParaRPr>
          </a:p>
        </p:txBody>
      </p:sp>
      <p:grpSp>
        <p:nvGrpSpPr>
          <p:cNvPr id="18" name="object 18"/>
          <p:cNvGrpSpPr/>
          <p:nvPr/>
        </p:nvGrpSpPr>
        <p:grpSpPr>
          <a:xfrm>
            <a:off x="8188738" y="4676299"/>
            <a:ext cx="2839403" cy="1138238"/>
            <a:chOff x="5459158" y="3117532"/>
            <a:chExt cx="1892935" cy="758825"/>
          </a:xfrm>
        </p:grpSpPr>
        <p:sp>
          <p:nvSpPr>
            <p:cNvPr id="19" name="object 19"/>
            <p:cNvSpPr/>
            <p:nvPr/>
          </p:nvSpPr>
          <p:spPr>
            <a:xfrm>
              <a:off x="5473446" y="3131820"/>
              <a:ext cx="1864360" cy="730250"/>
            </a:xfrm>
            <a:custGeom>
              <a:avLst/>
              <a:gdLst/>
              <a:ahLst/>
              <a:cxnLst/>
              <a:rect l="l" t="t" r="r" b="b"/>
              <a:pathLst>
                <a:path w="1864359" h="730250">
                  <a:moveTo>
                    <a:pt x="1498853" y="0"/>
                  </a:moveTo>
                  <a:lnTo>
                    <a:pt x="0" y="0"/>
                  </a:lnTo>
                  <a:lnTo>
                    <a:pt x="364998" y="364997"/>
                  </a:lnTo>
                  <a:lnTo>
                    <a:pt x="0" y="729995"/>
                  </a:lnTo>
                  <a:lnTo>
                    <a:pt x="1498853" y="729995"/>
                  </a:lnTo>
                  <a:lnTo>
                    <a:pt x="1863852" y="364997"/>
                  </a:lnTo>
                  <a:lnTo>
                    <a:pt x="1498853" y="0"/>
                  </a:lnTo>
                  <a:close/>
                </a:path>
              </a:pathLst>
            </a:custGeom>
            <a:solidFill>
              <a:srgbClr val="00699E"/>
            </a:solidFill>
          </p:spPr>
          <p:txBody>
            <a:bodyPr wrap="square" lIns="0" tIns="0" rIns="0" bIns="0" rtlCol="0"/>
            <a:lstStyle/>
            <a:p>
              <a:endParaRPr sz="2700"/>
            </a:p>
          </p:txBody>
        </p:sp>
        <p:sp>
          <p:nvSpPr>
            <p:cNvPr id="20" name="object 20"/>
            <p:cNvSpPr/>
            <p:nvPr/>
          </p:nvSpPr>
          <p:spPr>
            <a:xfrm>
              <a:off x="5473446" y="3131820"/>
              <a:ext cx="1864360" cy="730250"/>
            </a:xfrm>
            <a:custGeom>
              <a:avLst/>
              <a:gdLst/>
              <a:ahLst/>
              <a:cxnLst/>
              <a:rect l="l" t="t" r="r" b="b"/>
              <a:pathLst>
                <a:path w="1864359" h="730250">
                  <a:moveTo>
                    <a:pt x="0" y="0"/>
                  </a:moveTo>
                  <a:lnTo>
                    <a:pt x="1498853" y="0"/>
                  </a:lnTo>
                  <a:lnTo>
                    <a:pt x="1863852" y="364997"/>
                  </a:lnTo>
                  <a:lnTo>
                    <a:pt x="1498853" y="729995"/>
                  </a:lnTo>
                  <a:lnTo>
                    <a:pt x="0" y="729995"/>
                  </a:lnTo>
                  <a:lnTo>
                    <a:pt x="364998" y="364997"/>
                  </a:lnTo>
                  <a:lnTo>
                    <a:pt x="0" y="0"/>
                  </a:lnTo>
                  <a:close/>
                </a:path>
              </a:pathLst>
            </a:custGeom>
            <a:ln w="28575">
              <a:solidFill>
                <a:srgbClr val="0075B1"/>
              </a:solidFill>
            </a:ln>
          </p:spPr>
          <p:txBody>
            <a:bodyPr wrap="square" lIns="0" tIns="0" rIns="0" bIns="0" rtlCol="0"/>
            <a:lstStyle/>
            <a:p>
              <a:endParaRPr sz="2700"/>
            </a:p>
          </p:txBody>
        </p:sp>
      </p:grpSp>
      <p:sp>
        <p:nvSpPr>
          <p:cNvPr id="21" name="object 21"/>
          <p:cNvSpPr txBox="1"/>
          <p:nvPr/>
        </p:nvSpPr>
        <p:spPr>
          <a:xfrm>
            <a:off x="8977121" y="4974335"/>
            <a:ext cx="1263966" cy="479940"/>
          </a:xfrm>
          <a:prstGeom prst="rect">
            <a:avLst/>
          </a:prstGeom>
        </p:spPr>
        <p:txBody>
          <a:bodyPr vert="horz" wrap="square" lIns="0" tIns="18098" rIns="0" bIns="0" rtlCol="0">
            <a:spAutoFit/>
          </a:bodyPr>
          <a:lstStyle/>
          <a:p>
            <a:pPr marL="19050">
              <a:spcBef>
                <a:spcPts val="143"/>
              </a:spcBef>
            </a:pPr>
            <a:r>
              <a:rPr sz="3000" b="1" spc="-8" dirty="0">
                <a:solidFill>
                  <a:srgbClr val="FFFFFF"/>
                </a:solidFill>
                <a:latin typeface="Carlito"/>
                <a:cs typeface="Carlito"/>
              </a:rPr>
              <a:t>Sprint</a:t>
            </a:r>
            <a:r>
              <a:rPr sz="3000" b="1" spc="-113" dirty="0">
                <a:solidFill>
                  <a:srgbClr val="FFFFFF"/>
                </a:solidFill>
                <a:latin typeface="Carlito"/>
                <a:cs typeface="Carlito"/>
              </a:rPr>
              <a:t> </a:t>
            </a:r>
            <a:r>
              <a:rPr sz="3000" b="1" spc="-8" dirty="0">
                <a:solidFill>
                  <a:srgbClr val="FFFFFF"/>
                </a:solidFill>
                <a:latin typeface="Carlito"/>
                <a:cs typeface="Carlito"/>
              </a:rPr>
              <a:t>2</a:t>
            </a:r>
            <a:endParaRPr sz="3000">
              <a:latin typeface="Carlito"/>
              <a:cs typeface="Carlito"/>
            </a:endParaRPr>
          </a:p>
        </p:txBody>
      </p:sp>
      <p:grpSp>
        <p:nvGrpSpPr>
          <p:cNvPr id="22" name="object 22"/>
          <p:cNvGrpSpPr/>
          <p:nvPr/>
        </p:nvGrpSpPr>
        <p:grpSpPr>
          <a:xfrm>
            <a:off x="11362848" y="4676299"/>
            <a:ext cx="2840355" cy="1138238"/>
            <a:chOff x="7575232" y="3117532"/>
            <a:chExt cx="1893570" cy="758825"/>
          </a:xfrm>
        </p:grpSpPr>
        <p:sp>
          <p:nvSpPr>
            <p:cNvPr id="23" name="object 23"/>
            <p:cNvSpPr/>
            <p:nvPr/>
          </p:nvSpPr>
          <p:spPr>
            <a:xfrm>
              <a:off x="7589519" y="3131820"/>
              <a:ext cx="1864995" cy="730250"/>
            </a:xfrm>
            <a:custGeom>
              <a:avLst/>
              <a:gdLst/>
              <a:ahLst/>
              <a:cxnLst/>
              <a:rect l="l" t="t" r="r" b="b"/>
              <a:pathLst>
                <a:path w="1864995" h="730250">
                  <a:moveTo>
                    <a:pt x="1499615" y="0"/>
                  </a:moveTo>
                  <a:lnTo>
                    <a:pt x="0" y="0"/>
                  </a:lnTo>
                  <a:lnTo>
                    <a:pt x="364998" y="364997"/>
                  </a:lnTo>
                  <a:lnTo>
                    <a:pt x="0" y="729995"/>
                  </a:lnTo>
                  <a:lnTo>
                    <a:pt x="1499615" y="729995"/>
                  </a:lnTo>
                  <a:lnTo>
                    <a:pt x="1864613" y="364997"/>
                  </a:lnTo>
                  <a:lnTo>
                    <a:pt x="1499615" y="0"/>
                  </a:lnTo>
                  <a:close/>
                </a:path>
              </a:pathLst>
            </a:custGeom>
            <a:solidFill>
              <a:srgbClr val="00699E"/>
            </a:solidFill>
          </p:spPr>
          <p:txBody>
            <a:bodyPr wrap="square" lIns="0" tIns="0" rIns="0" bIns="0" rtlCol="0"/>
            <a:lstStyle/>
            <a:p>
              <a:endParaRPr sz="2700"/>
            </a:p>
          </p:txBody>
        </p:sp>
        <p:sp>
          <p:nvSpPr>
            <p:cNvPr id="24" name="object 24"/>
            <p:cNvSpPr/>
            <p:nvPr/>
          </p:nvSpPr>
          <p:spPr>
            <a:xfrm>
              <a:off x="7589519" y="3131820"/>
              <a:ext cx="1864995" cy="730250"/>
            </a:xfrm>
            <a:custGeom>
              <a:avLst/>
              <a:gdLst/>
              <a:ahLst/>
              <a:cxnLst/>
              <a:rect l="l" t="t" r="r" b="b"/>
              <a:pathLst>
                <a:path w="1864995" h="730250">
                  <a:moveTo>
                    <a:pt x="0" y="0"/>
                  </a:moveTo>
                  <a:lnTo>
                    <a:pt x="1499615" y="0"/>
                  </a:lnTo>
                  <a:lnTo>
                    <a:pt x="1864613" y="364997"/>
                  </a:lnTo>
                  <a:lnTo>
                    <a:pt x="1499615" y="729995"/>
                  </a:lnTo>
                  <a:lnTo>
                    <a:pt x="0" y="729995"/>
                  </a:lnTo>
                  <a:lnTo>
                    <a:pt x="364998" y="364997"/>
                  </a:lnTo>
                  <a:lnTo>
                    <a:pt x="0" y="0"/>
                  </a:lnTo>
                  <a:close/>
                </a:path>
              </a:pathLst>
            </a:custGeom>
            <a:ln w="28575">
              <a:solidFill>
                <a:srgbClr val="0075B1"/>
              </a:solidFill>
            </a:ln>
          </p:spPr>
          <p:txBody>
            <a:bodyPr wrap="square" lIns="0" tIns="0" rIns="0" bIns="0" rtlCol="0"/>
            <a:lstStyle/>
            <a:p>
              <a:endParaRPr sz="2700"/>
            </a:p>
          </p:txBody>
        </p:sp>
      </p:grpSp>
      <p:sp>
        <p:nvSpPr>
          <p:cNvPr id="25" name="object 25"/>
          <p:cNvSpPr txBox="1"/>
          <p:nvPr/>
        </p:nvSpPr>
        <p:spPr>
          <a:xfrm>
            <a:off x="12151995" y="4974335"/>
            <a:ext cx="1263966" cy="479940"/>
          </a:xfrm>
          <a:prstGeom prst="rect">
            <a:avLst/>
          </a:prstGeom>
        </p:spPr>
        <p:txBody>
          <a:bodyPr vert="horz" wrap="square" lIns="0" tIns="18098" rIns="0" bIns="0" rtlCol="0">
            <a:spAutoFit/>
          </a:bodyPr>
          <a:lstStyle/>
          <a:p>
            <a:pPr marL="19050">
              <a:spcBef>
                <a:spcPts val="143"/>
              </a:spcBef>
            </a:pPr>
            <a:r>
              <a:rPr sz="3000" b="1" spc="-8" dirty="0">
                <a:solidFill>
                  <a:srgbClr val="FFFFFF"/>
                </a:solidFill>
                <a:latin typeface="Carlito"/>
                <a:cs typeface="Carlito"/>
              </a:rPr>
              <a:t>Sprint</a:t>
            </a:r>
            <a:r>
              <a:rPr sz="3000" b="1" spc="-113" dirty="0">
                <a:solidFill>
                  <a:srgbClr val="FFFFFF"/>
                </a:solidFill>
                <a:latin typeface="Carlito"/>
                <a:cs typeface="Carlito"/>
              </a:rPr>
              <a:t> </a:t>
            </a:r>
            <a:r>
              <a:rPr sz="3000" b="1" spc="-8" dirty="0">
                <a:solidFill>
                  <a:srgbClr val="FFFFFF"/>
                </a:solidFill>
                <a:latin typeface="Carlito"/>
                <a:cs typeface="Carlito"/>
              </a:rPr>
              <a:t>3</a:t>
            </a:r>
            <a:endParaRPr sz="3000">
              <a:latin typeface="Carlito"/>
              <a:cs typeface="Carlito"/>
            </a:endParaRPr>
          </a:p>
        </p:txBody>
      </p:sp>
      <p:grpSp>
        <p:nvGrpSpPr>
          <p:cNvPr id="26" name="object 26"/>
          <p:cNvGrpSpPr/>
          <p:nvPr/>
        </p:nvGrpSpPr>
        <p:grpSpPr>
          <a:xfrm>
            <a:off x="14541532" y="4695729"/>
            <a:ext cx="1174433" cy="1116330"/>
            <a:chOff x="9694354" y="3130486"/>
            <a:chExt cx="782955" cy="744220"/>
          </a:xfrm>
        </p:grpSpPr>
        <p:sp>
          <p:nvSpPr>
            <p:cNvPr id="27" name="object 27"/>
            <p:cNvSpPr/>
            <p:nvPr/>
          </p:nvSpPr>
          <p:spPr>
            <a:xfrm>
              <a:off x="9708642" y="3144773"/>
              <a:ext cx="754380" cy="715645"/>
            </a:xfrm>
            <a:custGeom>
              <a:avLst/>
              <a:gdLst/>
              <a:ahLst/>
              <a:cxnLst/>
              <a:rect l="l" t="t" r="r" b="b"/>
              <a:pathLst>
                <a:path w="754379" h="715645">
                  <a:moveTo>
                    <a:pt x="396621" y="0"/>
                  </a:moveTo>
                  <a:lnTo>
                    <a:pt x="0" y="0"/>
                  </a:lnTo>
                  <a:lnTo>
                    <a:pt x="357758" y="357759"/>
                  </a:lnTo>
                  <a:lnTo>
                    <a:pt x="0" y="715518"/>
                  </a:lnTo>
                  <a:lnTo>
                    <a:pt x="396621" y="715518"/>
                  </a:lnTo>
                  <a:lnTo>
                    <a:pt x="754379" y="357759"/>
                  </a:lnTo>
                  <a:lnTo>
                    <a:pt x="396621" y="0"/>
                  </a:lnTo>
                  <a:close/>
                </a:path>
              </a:pathLst>
            </a:custGeom>
            <a:solidFill>
              <a:srgbClr val="00699E"/>
            </a:solidFill>
          </p:spPr>
          <p:txBody>
            <a:bodyPr wrap="square" lIns="0" tIns="0" rIns="0" bIns="0" rtlCol="0"/>
            <a:lstStyle/>
            <a:p>
              <a:endParaRPr sz="2700"/>
            </a:p>
          </p:txBody>
        </p:sp>
        <p:sp>
          <p:nvSpPr>
            <p:cNvPr id="28" name="object 28"/>
            <p:cNvSpPr/>
            <p:nvPr/>
          </p:nvSpPr>
          <p:spPr>
            <a:xfrm>
              <a:off x="9708642" y="3144773"/>
              <a:ext cx="754380" cy="715645"/>
            </a:xfrm>
            <a:custGeom>
              <a:avLst/>
              <a:gdLst/>
              <a:ahLst/>
              <a:cxnLst/>
              <a:rect l="l" t="t" r="r" b="b"/>
              <a:pathLst>
                <a:path w="754379" h="715645">
                  <a:moveTo>
                    <a:pt x="0" y="0"/>
                  </a:moveTo>
                  <a:lnTo>
                    <a:pt x="396621" y="0"/>
                  </a:lnTo>
                  <a:lnTo>
                    <a:pt x="754379" y="357759"/>
                  </a:lnTo>
                  <a:lnTo>
                    <a:pt x="396621" y="715518"/>
                  </a:lnTo>
                  <a:lnTo>
                    <a:pt x="0" y="715518"/>
                  </a:lnTo>
                  <a:lnTo>
                    <a:pt x="357758" y="357759"/>
                  </a:lnTo>
                  <a:lnTo>
                    <a:pt x="0" y="0"/>
                  </a:lnTo>
                  <a:close/>
                </a:path>
              </a:pathLst>
            </a:custGeom>
            <a:ln w="28575">
              <a:solidFill>
                <a:srgbClr val="0075B1"/>
              </a:solidFill>
            </a:ln>
          </p:spPr>
          <p:txBody>
            <a:bodyPr wrap="square" lIns="0" tIns="0" rIns="0" bIns="0" rtlCol="0"/>
            <a:lstStyle/>
            <a:p>
              <a:endParaRPr sz="2700"/>
            </a:p>
          </p:txBody>
        </p:sp>
      </p:grpSp>
      <p:sp>
        <p:nvSpPr>
          <p:cNvPr id="29" name="object 29"/>
          <p:cNvSpPr txBox="1"/>
          <p:nvPr/>
        </p:nvSpPr>
        <p:spPr>
          <a:xfrm>
            <a:off x="15126461" y="5008244"/>
            <a:ext cx="282893" cy="434734"/>
          </a:xfrm>
          <a:prstGeom prst="rect">
            <a:avLst/>
          </a:prstGeom>
        </p:spPr>
        <p:txBody>
          <a:bodyPr vert="horz" wrap="square" lIns="0" tIns="19050" rIns="0" bIns="0" rtlCol="0">
            <a:spAutoFit/>
          </a:bodyPr>
          <a:lstStyle/>
          <a:p>
            <a:pPr marL="19050">
              <a:spcBef>
                <a:spcPts val="150"/>
              </a:spcBef>
            </a:pPr>
            <a:r>
              <a:rPr sz="2700" b="1" dirty="0">
                <a:solidFill>
                  <a:srgbClr val="FFFFFF"/>
                </a:solidFill>
                <a:latin typeface="Carlito"/>
                <a:cs typeface="Carlito"/>
              </a:rPr>
              <a:t>…</a:t>
            </a:r>
            <a:endParaRPr sz="2700">
              <a:latin typeface="Carlito"/>
              <a:cs typeface="Carlito"/>
            </a:endParaRPr>
          </a:p>
        </p:txBody>
      </p:sp>
      <p:grpSp>
        <p:nvGrpSpPr>
          <p:cNvPr id="30" name="object 30"/>
          <p:cNvGrpSpPr/>
          <p:nvPr/>
        </p:nvGrpSpPr>
        <p:grpSpPr>
          <a:xfrm>
            <a:off x="15399924" y="4695729"/>
            <a:ext cx="2583180" cy="1099185"/>
            <a:chOff x="10266616" y="3130486"/>
            <a:chExt cx="1722120" cy="732790"/>
          </a:xfrm>
        </p:grpSpPr>
        <p:sp>
          <p:nvSpPr>
            <p:cNvPr id="31" name="object 31"/>
            <p:cNvSpPr/>
            <p:nvPr/>
          </p:nvSpPr>
          <p:spPr>
            <a:xfrm>
              <a:off x="10280904" y="3144773"/>
              <a:ext cx="1693545" cy="704215"/>
            </a:xfrm>
            <a:custGeom>
              <a:avLst/>
              <a:gdLst/>
              <a:ahLst/>
              <a:cxnLst/>
              <a:rect l="l" t="t" r="r" b="b"/>
              <a:pathLst>
                <a:path w="1693545" h="704214">
                  <a:moveTo>
                    <a:pt x="1341120" y="0"/>
                  </a:moveTo>
                  <a:lnTo>
                    <a:pt x="0" y="0"/>
                  </a:lnTo>
                  <a:lnTo>
                    <a:pt x="352044" y="352043"/>
                  </a:lnTo>
                  <a:lnTo>
                    <a:pt x="0" y="704088"/>
                  </a:lnTo>
                  <a:lnTo>
                    <a:pt x="1341120" y="704088"/>
                  </a:lnTo>
                  <a:lnTo>
                    <a:pt x="1693164" y="352043"/>
                  </a:lnTo>
                  <a:lnTo>
                    <a:pt x="1341120" y="0"/>
                  </a:lnTo>
                  <a:close/>
                </a:path>
              </a:pathLst>
            </a:custGeom>
            <a:solidFill>
              <a:srgbClr val="DD8987"/>
            </a:solidFill>
          </p:spPr>
          <p:txBody>
            <a:bodyPr wrap="square" lIns="0" tIns="0" rIns="0" bIns="0" rtlCol="0"/>
            <a:lstStyle/>
            <a:p>
              <a:endParaRPr sz="2700"/>
            </a:p>
          </p:txBody>
        </p:sp>
        <p:sp>
          <p:nvSpPr>
            <p:cNvPr id="32" name="object 32"/>
            <p:cNvSpPr/>
            <p:nvPr/>
          </p:nvSpPr>
          <p:spPr>
            <a:xfrm>
              <a:off x="10280904" y="3144773"/>
              <a:ext cx="1693545" cy="704215"/>
            </a:xfrm>
            <a:custGeom>
              <a:avLst/>
              <a:gdLst/>
              <a:ahLst/>
              <a:cxnLst/>
              <a:rect l="l" t="t" r="r" b="b"/>
              <a:pathLst>
                <a:path w="1693545" h="704214">
                  <a:moveTo>
                    <a:pt x="0" y="0"/>
                  </a:moveTo>
                  <a:lnTo>
                    <a:pt x="1341120" y="0"/>
                  </a:lnTo>
                  <a:lnTo>
                    <a:pt x="1693164" y="352043"/>
                  </a:lnTo>
                  <a:lnTo>
                    <a:pt x="1341120" y="704088"/>
                  </a:lnTo>
                  <a:lnTo>
                    <a:pt x="0" y="704088"/>
                  </a:lnTo>
                  <a:lnTo>
                    <a:pt x="352044" y="352043"/>
                  </a:lnTo>
                  <a:lnTo>
                    <a:pt x="0" y="0"/>
                  </a:lnTo>
                  <a:close/>
                </a:path>
              </a:pathLst>
            </a:custGeom>
            <a:ln w="28575">
              <a:solidFill>
                <a:srgbClr val="0075B1"/>
              </a:solidFill>
            </a:ln>
          </p:spPr>
          <p:txBody>
            <a:bodyPr wrap="square" lIns="0" tIns="0" rIns="0" bIns="0" rtlCol="0"/>
            <a:lstStyle/>
            <a:p>
              <a:endParaRPr sz="2700"/>
            </a:p>
          </p:txBody>
        </p:sp>
      </p:grpSp>
      <p:sp>
        <p:nvSpPr>
          <p:cNvPr id="33" name="object 33"/>
          <p:cNvSpPr txBox="1"/>
          <p:nvPr/>
        </p:nvSpPr>
        <p:spPr>
          <a:xfrm>
            <a:off x="16199740" y="5024247"/>
            <a:ext cx="983933" cy="388568"/>
          </a:xfrm>
          <a:prstGeom prst="rect">
            <a:avLst/>
          </a:prstGeom>
        </p:spPr>
        <p:txBody>
          <a:bodyPr vert="horz" wrap="square" lIns="0" tIns="19050" rIns="0" bIns="0" rtlCol="0">
            <a:spAutoFit/>
          </a:bodyPr>
          <a:lstStyle/>
          <a:p>
            <a:pPr marL="19050">
              <a:spcBef>
                <a:spcPts val="150"/>
              </a:spcBef>
            </a:pPr>
            <a:r>
              <a:rPr sz="2400" b="1" spc="-8" dirty="0">
                <a:solidFill>
                  <a:srgbClr val="FFFFFF"/>
                </a:solidFill>
                <a:latin typeface="Carlito"/>
                <a:cs typeface="Carlito"/>
              </a:rPr>
              <a:t>Clo</a:t>
            </a:r>
            <a:r>
              <a:rPr sz="2400" b="1" dirty="0">
                <a:solidFill>
                  <a:srgbClr val="FFFFFF"/>
                </a:solidFill>
                <a:latin typeface="Carlito"/>
                <a:cs typeface="Carlito"/>
              </a:rPr>
              <a:t>su</a:t>
            </a:r>
            <a:r>
              <a:rPr sz="2400" b="1" spc="-30" dirty="0">
                <a:solidFill>
                  <a:srgbClr val="FFFFFF"/>
                </a:solidFill>
                <a:latin typeface="Carlito"/>
                <a:cs typeface="Carlito"/>
              </a:rPr>
              <a:t>r</a:t>
            </a:r>
            <a:r>
              <a:rPr sz="2400" b="1" dirty="0">
                <a:solidFill>
                  <a:srgbClr val="FFFFFF"/>
                </a:solidFill>
                <a:latin typeface="Carlito"/>
                <a:cs typeface="Carlito"/>
              </a:rPr>
              <a:t>e</a:t>
            </a:r>
            <a:endParaRPr sz="2400">
              <a:latin typeface="Carlito"/>
              <a:cs typeface="Carlito"/>
            </a:endParaRPr>
          </a:p>
        </p:txBody>
      </p:sp>
      <p:grpSp>
        <p:nvGrpSpPr>
          <p:cNvPr id="34" name="object 34"/>
          <p:cNvGrpSpPr/>
          <p:nvPr/>
        </p:nvGrpSpPr>
        <p:grpSpPr>
          <a:xfrm>
            <a:off x="7866316" y="4990529"/>
            <a:ext cx="543878" cy="470535"/>
            <a:chOff x="5244210" y="3327019"/>
            <a:chExt cx="362585" cy="313690"/>
          </a:xfrm>
        </p:grpSpPr>
        <p:sp>
          <p:nvSpPr>
            <p:cNvPr id="35" name="object 35"/>
            <p:cNvSpPr/>
            <p:nvPr/>
          </p:nvSpPr>
          <p:spPr>
            <a:xfrm>
              <a:off x="5250560" y="3333369"/>
              <a:ext cx="349885" cy="300990"/>
            </a:xfrm>
            <a:custGeom>
              <a:avLst/>
              <a:gdLst/>
              <a:ahLst/>
              <a:cxnLst/>
              <a:rect l="l" t="t" r="r" b="b"/>
              <a:pathLst>
                <a:path w="349885" h="300989">
                  <a:moveTo>
                    <a:pt x="174878" y="0"/>
                  </a:moveTo>
                  <a:lnTo>
                    <a:pt x="128411" y="5379"/>
                  </a:lnTo>
                  <a:lnTo>
                    <a:pt x="86642" y="20559"/>
                  </a:lnTo>
                  <a:lnTo>
                    <a:pt x="51244" y="44100"/>
                  </a:lnTo>
                  <a:lnTo>
                    <a:pt x="23890" y="74563"/>
                  </a:lnTo>
                  <a:lnTo>
                    <a:pt x="6251" y="110507"/>
                  </a:lnTo>
                  <a:lnTo>
                    <a:pt x="0" y="150494"/>
                  </a:lnTo>
                  <a:lnTo>
                    <a:pt x="6251" y="190482"/>
                  </a:lnTo>
                  <a:lnTo>
                    <a:pt x="23890" y="226426"/>
                  </a:lnTo>
                  <a:lnTo>
                    <a:pt x="51244" y="256889"/>
                  </a:lnTo>
                  <a:lnTo>
                    <a:pt x="86642" y="280430"/>
                  </a:lnTo>
                  <a:lnTo>
                    <a:pt x="128411" y="295610"/>
                  </a:lnTo>
                  <a:lnTo>
                    <a:pt x="174878" y="300989"/>
                  </a:lnTo>
                  <a:lnTo>
                    <a:pt x="221346" y="295610"/>
                  </a:lnTo>
                  <a:lnTo>
                    <a:pt x="263115" y="280430"/>
                  </a:lnTo>
                  <a:lnTo>
                    <a:pt x="298513" y="256889"/>
                  </a:lnTo>
                  <a:lnTo>
                    <a:pt x="325867" y="226426"/>
                  </a:lnTo>
                  <a:lnTo>
                    <a:pt x="343506" y="190482"/>
                  </a:lnTo>
                  <a:lnTo>
                    <a:pt x="349758" y="150494"/>
                  </a:lnTo>
                  <a:lnTo>
                    <a:pt x="343506" y="110507"/>
                  </a:lnTo>
                  <a:lnTo>
                    <a:pt x="325867" y="74563"/>
                  </a:lnTo>
                  <a:lnTo>
                    <a:pt x="298513" y="44100"/>
                  </a:lnTo>
                  <a:lnTo>
                    <a:pt x="263115" y="20559"/>
                  </a:lnTo>
                  <a:lnTo>
                    <a:pt x="221346" y="5379"/>
                  </a:lnTo>
                  <a:lnTo>
                    <a:pt x="174878" y="0"/>
                  </a:lnTo>
                  <a:close/>
                </a:path>
              </a:pathLst>
            </a:custGeom>
            <a:solidFill>
              <a:srgbClr val="1CB8DA"/>
            </a:solidFill>
          </p:spPr>
          <p:txBody>
            <a:bodyPr wrap="square" lIns="0" tIns="0" rIns="0" bIns="0" rtlCol="0"/>
            <a:lstStyle/>
            <a:p>
              <a:endParaRPr sz="2700"/>
            </a:p>
          </p:txBody>
        </p:sp>
        <p:sp>
          <p:nvSpPr>
            <p:cNvPr id="36" name="object 36"/>
            <p:cNvSpPr/>
            <p:nvPr/>
          </p:nvSpPr>
          <p:spPr>
            <a:xfrm>
              <a:off x="5250560" y="3333369"/>
              <a:ext cx="349885" cy="300990"/>
            </a:xfrm>
            <a:custGeom>
              <a:avLst/>
              <a:gdLst/>
              <a:ahLst/>
              <a:cxnLst/>
              <a:rect l="l" t="t" r="r" b="b"/>
              <a:pathLst>
                <a:path w="349885" h="300989">
                  <a:moveTo>
                    <a:pt x="0" y="150494"/>
                  </a:moveTo>
                  <a:lnTo>
                    <a:pt x="6251" y="110507"/>
                  </a:lnTo>
                  <a:lnTo>
                    <a:pt x="23890" y="74563"/>
                  </a:lnTo>
                  <a:lnTo>
                    <a:pt x="51244" y="44100"/>
                  </a:lnTo>
                  <a:lnTo>
                    <a:pt x="86642" y="20559"/>
                  </a:lnTo>
                  <a:lnTo>
                    <a:pt x="128411" y="5379"/>
                  </a:lnTo>
                  <a:lnTo>
                    <a:pt x="174878" y="0"/>
                  </a:lnTo>
                  <a:lnTo>
                    <a:pt x="221346" y="5379"/>
                  </a:lnTo>
                  <a:lnTo>
                    <a:pt x="263115" y="20559"/>
                  </a:lnTo>
                  <a:lnTo>
                    <a:pt x="298513" y="44100"/>
                  </a:lnTo>
                  <a:lnTo>
                    <a:pt x="325867" y="74563"/>
                  </a:lnTo>
                  <a:lnTo>
                    <a:pt x="343506" y="110507"/>
                  </a:lnTo>
                  <a:lnTo>
                    <a:pt x="349758" y="150494"/>
                  </a:lnTo>
                  <a:lnTo>
                    <a:pt x="343506" y="190482"/>
                  </a:lnTo>
                  <a:lnTo>
                    <a:pt x="325867" y="226426"/>
                  </a:lnTo>
                  <a:lnTo>
                    <a:pt x="298513" y="256889"/>
                  </a:lnTo>
                  <a:lnTo>
                    <a:pt x="263115" y="280430"/>
                  </a:lnTo>
                  <a:lnTo>
                    <a:pt x="221346" y="295610"/>
                  </a:lnTo>
                  <a:lnTo>
                    <a:pt x="174878" y="300989"/>
                  </a:lnTo>
                  <a:lnTo>
                    <a:pt x="128411" y="295610"/>
                  </a:lnTo>
                  <a:lnTo>
                    <a:pt x="86642" y="280430"/>
                  </a:lnTo>
                  <a:lnTo>
                    <a:pt x="51244" y="256889"/>
                  </a:lnTo>
                  <a:lnTo>
                    <a:pt x="23890" y="226426"/>
                  </a:lnTo>
                  <a:lnTo>
                    <a:pt x="6251" y="190482"/>
                  </a:lnTo>
                  <a:lnTo>
                    <a:pt x="0" y="150494"/>
                  </a:lnTo>
                  <a:close/>
                </a:path>
              </a:pathLst>
            </a:custGeom>
            <a:ln w="12700">
              <a:solidFill>
                <a:srgbClr val="34487C"/>
              </a:solidFill>
            </a:ln>
          </p:spPr>
          <p:txBody>
            <a:bodyPr wrap="square" lIns="0" tIns="0" rIns="0" bIns="0" rtlCol="0"/>
            <a:lstStyle/>
            <a:p>
              <a:endParaRPr sz="2700"/>
            </a:p>
          </p:txBody>
        </p:sp>
      </p:grpSp>
      <p:sp>
        <p:nvSpPr>
          <p:cNvPr id="37" name="object 37"/>
          <p:cNvSpPr txBox="1"/>
          <p:nvPr/>
        </p:nvSpPr>
        <p:spPr>
          <a:xfrm>
            <a:off x="8013573" y="4979289"/>
            <a:ext cx="249555" cy="434734"/>
          </a:xfrm>
          <a:prstGeom prst="rect">
            <a:avLst/>
          </a:prstGeom>
        </p:spPr>
        <p:txBody>
          <a:bodyPr vert="horz" wrap="square" lIns="0" tIns="19050" rIns="0" bIns="0" rtlCol="0">
            <a:spAutoFit/>
          </a:bodyPr>
          <a:lstStyle/>
          <a:p>
            <a:pPr marL="19050">
              <a:spcBef>
                <a:spcPts val="150"/>
              </a:spcBef>
            </a:pPr>
            <a:r>
              <a:rPr sz="2700" dirty="0">
                <a:latin typeface="Carlito"/>
                <a:cs typeface="Carlito"/>
              </a:rPr>
              <a:t>D</a:t>
            </a:r>
            <a:endParaRPr sz="2700">
              <a:latin typeface="Carlito"/>
              <a:cs typeface="Carlito"/>
            </a:endParaRPr>
          </a:p>
        </p:txBody>
      </p:sp>
      <p:grpSp>
        <p:nvGrpSpPr>
          <p:cNvPr id="38" name="object 38"/>
          <p:cNvGrpSpPr/>
          <p:nvPr/>
        </p:nvGrpSpPr>
        <p:grpSpPr>
          <a:xfrm>
            <a:off x="11033570" y="5045393"/>
            <a:ext cx="543878" cy="470535"/>
            <a:chOff x="7355713" y="3363595"/>
            <a:chExt cx="362585" cy="313690"/>
          </a:xfrm>
        </p:grpSpPr>
        <p:sp>
          <p:nvSpPr>
            <p:cNvPr id="39" name="object 39"/>
            <p:cNvSpPr/>
            <p:nvPr/>
          </p:nvSpPr>
          <p:spPr>
            <a:xfrm>
              <a:off x="7362063" y="3369945"/>
              <a:ext cx="349885" cy="300990"/>
            </a:xfrm>
            <a:custGeom>
              <a:avLst/>
              <a:gdLst/>
              <a:ahLst/>
              <a:cxnLst/>
              <a:rect l="l" t="t" r="r" b="b"/>
              <a:pathLst>
                <a:path w="349884" h="300989">
                  <a:moveTo>
                    <a:pt x="174878" y="0"/>
                  </a:moveTo>
                  <a:lnTo>
                    <a:pt x="128367" y="5379"/>
                  </a:lnTo>
                  <a:lnTo>
                    <a:pt x="86585" y="20559"/>
                  </a:lnTo>
                  <a:lnTo>
                    <a:pt x="51196" y="44100"/>
                  </a:lnTo>
                  <a:lnTo>
                    <a:pt x="23861" y="74563"/>
                  </a:lnTo>
                  <a:lnTo>
                    <a:pt x="6242" y="110507"/>
                  </a:lnTo>
                  <a:lnTo>
                    <a:pt x="0" y="150494"/>
                  </a:lnTo>
                  <a:lnTo>
                    <a:pt x="6242" y="190482"/>
                  </a:lnTo>
                  <a:lnTo>
                    <a:pt x="23861" y="226426"/>
                  </a:lnTo>
                  <a:lnTo>
                    <a:pt x="51196" y="256889"/>
                  </a:lnTo>
                  <a:lnTo>
                    <a:pt x="86585" y="280430"/>
                  </a:lnTo>
                  <a:lnTo>
                    <a:pt x="128367" y="295610"/>
                  </a:lnTo>
                  <a:lnTo>
                    <a:pt x="174878" y="300989"/>
                  </a:lnTo>
                  <a:lnTo>
                    <a:pt x="221346" y="295610"/>
                  </a:lnTo>
                  <a:lnTo>
                    <a:pt x="263115" y="280430"/>
                  </a:lnTo>
                  <a:lnTo>
                    <a:pt x="298513" y="256889"/>
                  </a:lnTo>
                  <a:lnTo>
                    <a:pt x="325867" y="226426"/>
                  </a:lnTo>
                  <a:lnTo>
                    <a:pt x="343506" y="190482"/>
                  </a:lnTo>
                  <a:lnTo>
                    <a:pt x="349757" y="150494"/>
                  </a:lnTo>
                  <a:lnTo>
                    <a:pt x="343506" y="110507"/>
                  </a:lnTo>
                  <a:lnTo>
                    <a:pt x="325867" y="74563"/>
                  </a:lnTo>
                  <a:lnTo>
                    <a:pt x="298513" y="44100"/>
                  </a:lnTo>
                  <a:lnTo>
                    <a:pt x="263115" y="20559"/>
                  </a:lnTo>
                  <a:lnTo>
                    <a:pt x="221346" y="5379"/>
                  </a:lnTo>
                  <a:lnTo>
                    <a:pt x="174878" y="0"/>
                  </a:lnTo>
                  <a:close/>
                </a:path>
              </a:pathLst>
            </a:custGeom>
            <a:solidFill>
              <a:srgbClr val="1CB8DA"/>
            </a:solidFill>
          </p:spPr>
          <p:txBody>
            <a:bodyPr wrap="square" lIns="0" tIns="0" rIns="0" bIns="0" rtlCol="0"/>
            <a:lstStyle/>
            <a:p>
              <a:endParaRPr sz="2700"/>
            </a:p>
          </p:txBody>
        </p:sp>
        <p:sp>
          <p:nvSpPr>
            <p:cNvPr id="40" name="object 40"/>
            <p:cNvSpPr/>
            <p:nvPr/>
          </p:nvSpPr>
          <p:spPr>
            <a:xfrm>
              <a:off x="7362063" y="3369945"/>
              <a:ext cx="349885" cy="300990"/>
            </a:xfrm>
            <a:custGeom>
              <a:avLst/>
              <a:gdLst/>
              <a:ahLst/>
              <a:cxnLst/>
              <a:rect l="l" t="t" r="r" b="b"/>
              <a:pathLst>
                <a:path w="349884" h="300989">
                  <a:moveTo>
                    <a:pt x="0" y="150494"/>
                  </a:moveTo>
                  <a:lnTo>
                    <a:pt x="6242" y="110507"/>
                  </a:lnTo>
                  <a:lnTo>
                    <a:pt x="23861" y="74563"/>
                  </a:lnTo>
                  <a:lnTo>
                    <a:pt x="51196" y="44100"/>
                  </a:lnTo>
                  <a:lnTo>
                    <a:pt x="86585" y="20559"/>
                  </a:lnTo>
                  <a:lnTo>
                    <a:pt x="128367" y="5379"/>
                  </a:lnTo>
                  <a:lnTo>
                    <a:pt x="174878" y="0"/>
                  </a:lnTo>
                  <a:lnTo>
                    <a:pt x="221346" y="5379"/>
                  </a:lnTo>
                  <a:lnTo>
                    <a:pt x="263115" y="20559"/>
                  </a:lnTo>
                  <a:lnTo>
                    <a:pt x="298513" y="44100"/>
                  </a:lnTo>
                  <a:lnTo>
                    <a:pt x="325867" y="74563"/>
                  </a:lnTo>
                  <a:lnTo>
                    <a:pt x="343506" y="110507"/>
                  </a:lnTo>
                  <a:lnTo>
                    <a:pt x="349757" y="150494"/>
                  </a:lnTo>
                  <a:lnTo>
                    <a:pt x="343506" y="190482"/>
                  </a:lnTo>
                  <a:lnTo>
                    <a:pt x="325867" y="226426"/>
                  </a:lnTo>
                  <a:lnTo>
                    <a:pt x="298513" y="256889"/>
                  </a:lnTo>
                  <a:lnTo>
                    <a:pt x="263115" y="280430"/>
                  </a:lnTo>
                  <a:lnTo>
                    <a:pt x="221346" y="295610"/>
                  </a:lnTo>
                  <a:lnTo>
                    <a:pt x="174878" y="300989"/>
                  </a:lnTo>
                  <a:lnTo>
                    <a:pt x="128367" y="295610"/>
                  </a:lnTo>
                  <a:lnTo>
                    <a:pt x="86585" y="280430"/>
                  </a:lnTo>
                  <a:lnTo>
                    <a:pt x="51196" y="256889"/>
                  </a:lnTo>
                  <a:lnTo>
                    <a:pt x="23861" y="226426"/>
                  </a:lnTo>
                  <a:lnTo>
                    <a:pt x="6242" y="190482"/>
                  </a:lnTo>
                  <a:lnTo>
                    <a:pt x="0" y="150494"/>
                  </a:lnTo>
                  <a:close/>
                </a:path>
              </a:pathLst>
            </a:custGeom>
            <a:ln w="12700">
              <a:solidFill>
                <a:srgbClr val="34487C"/>
              </a:solidFill>
            </a:ln>
          </p:spPr>
          <p:txBody>
            <a:bodyPr wrap="square" lIns="0" tIns="0" rIns="0" bIns="0" rtlCol="0"/>
            <a:lstStyle/>
            <a:p>
              <a:endParaRPr sz="2700"/>
            </a:p>
          </p:txBody>
        </p:sp>
      </p:grpSp>
      <p:sp>
        <p:nvSpPr>
          <p:cNvPr id="41" name="object 41"/>
          <p:cNvSpPr txBox="1"/>
          <p:nvPr/>
        </p:nvSpPr>
        <p:spPr>
          <a:xfrm>
            <a:off x="11180445" y="5033771"/>
            <a:ext cx="249555" cy="434734"/>
          </a:xfrm>
          <a:prstGeom prst="rect">
            <a:avLst/>
          </a:prstGeom>
        </p:spPr>
        <p:txBody>
          <a:bodyPr vert="horz" wrap="square" lIns="0" tIns="19050" rIns="0" bIns="0" rtlCol="0">
            <a:spAutoFit/>
          </a:bodyPr>
          <a:lstStyle/>
          <a:p>
            <a:pPr marL="19050">
              <a:spcBef>
                <a:spcPts val="150"/>
              </a:spcBef>
            </a:pPr>
            <a:r>
              <a:rPr sz="2700" dirty="0">
                <a:latin typeface="Carlito"/>
                <a:cs typeface="Carlito"/>
              </a:rPr>
              <a:t>D</a:t>
            </a:r>
            <a:endParaRPr sz="2700">
              <a:latin typeface="Carlito"/>
              <a:cs typeface="Carlito"/>
            </a:endParaRPr>
          </a:p>
        </p:txBody>
      </p:sp>
      <p:grpSp>
        <p:nvGrpSpPr>
          <p:cNvPr id="42" name="object 42"/>
          <p:cNvGrpSpPr/>
          <p:nvPr/>
        </p:nvGrpSpPr>
        <p:grpSpPr>
          <a:xfrm>
            <a:off x="14228255" y="5005388"/>
            <a:ext cx="526733" cy="456248"/>
            <a:chOff x="9485503" y="3336925"/>
            <a:chExt cx="351155" cy="304165"/>
          </a:xfrm>
        </p:grpSpPr>
        <p:sp>
          <p:nvSpPr>
            <p:cNvPr id="43" name="object 43"/>
            <p:cNvSpPr/>
            <p:nvPr/>
          </p:nvSpPr>
          <p:spPr>
            <a:xfrm>
              <a:off x="9491853" y="3343275"/>
              <a:ext cx="338455" cy="291465"/>
            </a:xfrm>
            <a:custGeom>
              <a:avLst/>
              <a:gdLst/>
              <a:ahLst/>
              <a:cxnLst/>
              <a:rect l="l" t="t" r="r" b="b"/>
              <a:pathLst>
                <a:path w="338454" h="291464">
                  <a:moveTo>
                    <a:pt x="169164" y="0"/>
                  </a:moveTo>
                  <a:lnTo>
                    <a:pt x="115677" y="7418"/>
                  </a:lnTo>
                  <a:lnTo>
                    <a:pt x="69238" y="28078"/>
                  </a:lnTo>
                  <a:lnTo>
                    <a:pt x="32625" y="59582"/>
                  </a:lnTo>
                  <a:lnTo>
                    <a:pt x="8619" y="99535"/>
                  </a:lnTo>
                  <a:lnTo>
                    <a:pt x="0" y="145541"/>
                  </a:lnTo>
                  <a:lnTo>
                    <a:pt x="8619" y="191548"/>
                  </a:lnTo>
                  <a:lnTo>
                    <a:pt x="32625" y="231501"/>
                  </a:lnTo>
                  <a:lnTo>
                    <a:pt x="69238" y="263005"/>
                  </a:lnTo>
                  <a:lnTo>
                    <a:pt x="115677" y="283665"/>
                  </a:lnTo>
                  <a:lnTo>
                    <a:pt x="169164" y="291083"/>
                  </a:lnTo>
                  <a:lnTo>
                    <a:pt x="222650" y="283665"/>
                  </a:lnTo>
                  <a:lnTo>
                    <a:pt x="269089" y="263005"/>
                  </a:lnTo>
                  <a:lnTo>
                    <a:pt x="305702" y="231501"/>
                  </a:lnTo>
                  <a:lnTo>
                    <a:pt x="329708" y="191548"/>
                  </a:lnTo>
                  <a:lnTo>
                    <a:pt x="338327" y="145541"/>
                  </a:lnTo>
                  <a:lnTo>
                    <a:pt x="329708" y="99535"/>
                  </a:lnTo>
                  <a:lnTo>
                    <a:pt x="305702" y="59582"/>
                  </a:lnTo>
                  <a:lnTo>
                    <a:pt x="269089" y="28078"/>
                  </a:lnTo>
                  <a:lnTo>
                    <a:pt x="222650" y="7418"/>
                  </a:lnTo>
                  <a:lnTo>
                    <a:pt x="169164" y="0"/>
                  </a:lnTo>
                  <a:close/>
                </a:path>
              </a:pathLst>
            </a:custGeom>
            <a:solidFill>
              <a:srgbClr val="1CB8DA"/>
            </a:solidFill>
          </p:spPr>
          <p:txBody>
            <a:bodyPr wrap="square" lIns="0" tIns="0" rIns="0" bIns="0" rtlCol="0"/>
            <a:lstStyle/>
            <a:p>
              <a:endParaRPr sz="2700"/>
            </a:p>
          </p:txBody>
        </p:sp>
        <p:sp>
          <p:nvSpPr>
            <p:cNvPr id="44" name="object 44"/>
            <p:cNvSpPr/>
            <p:nvPr/>
          </p:nvSpPr>
          <p:spPr>
            <a:xfrm>
              <a:off x="9491853" y="3343275"/>
              <a:ext cx="338455" cy="291465"/>
            </a:xfrm>
            <a:custGeom>
              <a:avLst/>
              <a:gdLst/>
              <a:ahLst/>
              <a:cxnLst/>
              <a:rect l="l" t="t" r="r" b="b"/>
              <a:pathLst>
                <a:path w="338454" h="291464">
                  <a:moveTo>
                    <a:pt x="0" y="145541"/>
                  </a:moveTo>
                  <a:lnTo>
                    <a:pt x="8619" y="99535"/>
                  </a:lnTo>
                  <a:lnTo>
                    <a:pt x="32625" y="59582"/>
                  </a:lnTo>
                  <a:lnTo>
                    <a:pt x="69238" y="28078"/>
                  </a:lnTo>
                  <a:lnTo>
                    <a:pt x="115677" y="7418"/>
                  </a:lnTo>
                  <a:lnTo>
                    <a:pt x="169164" y="0"/>
                  </a:lnTo>
                  <a:lnTo>
                    <a:pt x="222650" y="7418"/>
                  </a:lnTo>
                  <a:lnTo>
                    <a:pt x="269089" y="28078"/>
                  </a:lnTo>
                  <a:lnTo>
                    <a:pt x="305702" y="59582"/>
                  </a:lnTo>
                  <a:lnTo>
                    <a:pt x="329708" y="99535"/>
                  </a:lnTo>
                  <a:lnTo>
                    <a:pt x="338327" y="145541"/>
                  </a:lnTo>
                  <a:lnTo>
                    <a:pt x="329708" y="191548"/>
                  </a:lnTo>
                  <a:lnTo>
                    <a:pt x="305702" y="231501"/>
                  </a:lnTo>
                  <a:lnTo>
                    <a:pt x="269089" y="263005"/>
                  </a:lnTo>
                  <a:lnTo>
                    <a:pt x="222650" y="283665"/>
                  </a:lnTo>
                  <a:lnTo>
                    <a:pt x="169164" y="291083"/>
                  </a:lnTo>
                  <a:lnTo>
                    <a:pt x="115677" y="283665"/>
                  </a:lnTo>
                  <a:lnTo>
                    <a:pt x="69238" y="263005"/>
                  </a:lnTo>
                  <a:lnTo>
                    <a:pt x="32625" y="231501"/>
                  </a:lnTo>
                  <a:lnTo>
                    <a:pt x="8619" y="191548"/>
                  </a:lnTo>
                  <a:lnTo>
                    <a:pt x="0" y="145541"/>
                  </a:lnTo>
                  <a:close/>
                </a:path>
              </a:pathLst>
            </a:custGeom>
            <a:ln w="12700">
              <a:solidFill>
                <a:srgbClr val="34487C"/>
              </a:solidFill>
            </a:ln>
          </p:spPr>
          <p:txBody>
            <a:bodyPr wrap="square" lIns="0" tIns="0" rIns="0" bIns="0" rtlCol="0"/>
            <a:lstStyle/>
            <a:p>
              <a:endParaRPr sz="2700"/>
            </a:p>
          </p:txBody>
        </p:sp>
      </p:grpSp>
      <p:sp>
        <p:nvSpPr>
          <p:cNvPr id="45" name="object 45"/>
          <p:cNvSpPr txBox="1"/>
          <p:nvPr/>
        </p:nvSpPr>
        <p:spPr>
          <a:xfrm>
            <a:off x="14366747" y="4986908"/>
            <a:ext cx="249555" cy="434734"/>
          </a:xfrm>
          <a:prstGeom prst="rect">
            <a:avLst/>
          </a:prstGeom>
        </p:spPr>
        <p:txBody>
          <a:bodyPr vert="horz" wrap="square" lIns="0" tIns="19050" rIns="0" bIns="0" rtlCol="0">
            <a:spAutoFit/>
          </a:bodyPr>
          <a:lstStyle/>
          <a:p>
            <a:pPr marL="19050">
              <a:spcBef>
                <a:spcPts val="150"/>
              </a:spcBef>
            </a:pPr>
            <a:r>
              <a:rPr sz="2700" dirty="0">
                <a:latin typeface="Carlito"/>
                <a:cs typeface="Carlito"/>
              </a:rPr>
              <a:t>D</a:t>
            </a:r>
            <a:endParaRPr sz="2700">
              <a:latin typeface="Carlito"/>
              <a:cs typeface="Carlito"/>
            </a:endParaRPr>
          </a:p>
        </p:txBody>
      </p:sp>
      <p:sp>
        <p:nvSpPr>
          <p:cNvPr id="46" name="object 46"/>
          <p:cNvSpPr/>
          <p:nvPr/>
        </p:nvSpPr>
        <p:spPr>
          <a:xfrm>
            <a:off x="1464662" y="1639063"/>
            <a:ext cx="1705539" cy="2048255"/>
          </a:xfrm>
          <a:prstGeom prst="rect">
            <a:avLst/>
          </a:prstGeom>
          <a:blipFill>
            <a:blip r:embed="rId2" cstate="print"/>
            <a:stretch>
              <a:fillRect/>
            </a:stretch>
          </a:blipFill>
        </p:spPr>
        <p:txBody>
          <a:bodyPr wrap="square" lIns="0" tIns="0" rIns="0" bIns="0" rtlCol="0"/>
          <a:lstStyle/>
          <a:p>
            <a:endParaRPr sz="2700"/>
          </a:p>
        </p:txBody>
      </p:sp>
      <p:sp>
        <p:nvSpPr>
          <p:cNvPr id="47" name="object 47"/>
          <p:cNvSpPr/>
          <p:nvPr/>
        </p:nvSpPr>
        <p:spPr>
          <a:xfrm>
            <a:off x="15755111" y="6560819"/>
            <a:ext cx="1896236" cy="1896237"/>
          </a:xfrm>
          <a:prstGeom prst="rect">
            <a:avLst/>
          </a:prstGeom>
          <a:blipFill>
            <a:blip r:embed="rId3" cstate="print"/>
            <a:stretch>
              <a:fillRect/>
            </a:stretch>
          </a:blipFill>
        </p:spPr>
        <p:txBody>
          <a:bodyPr wrap="square" lIns="0" tIns="0" rIns="0" bIns="0" rtlCol="0"/>
          <a:lstStyle/>
          <a:p>
            <a:endParaRPr sz="2700"/>
          </a:p>
        </p:txBody>
      </p:sp>
      <p:sp>
        <p:nvSpPr>
          <p:cNvPr id="48" name="object 48"/>
          <p:cNvSpPr txBox="1"/>
          <p:nvPr/>
        </p:nvSpPr>
        <p:spPr>
          <a:xfrm>
            <a:off x="15855696" y="6656832"/>
            <a:ext cx="1714500" cy="442429"/>
          </a:xfrm>
          <a:prstGeom prst="rect">
            <a:avLst/>
          </a:prstGeom>
          <a:solidFill>
            <a:srgbClr val="1CB8DA"/>
          </a:solidFill>
        </p:spPr>
        <p:txBody>
          <a:bodyPr vert="horz" wrap="square" lIns="0" tIns="26670" rIns="0" bIns="0" rtlCol="0">
            <a:spAutoFit/>
          </a:bodyPr>
          <a:lstStyle/>
          <a:p>
            <a:pPr marL="407670">
              <a:spcBef>
                <a:spcPts val="210"/>
              </a:spcBef>
            </a:pPr>
            <a:r>
              <a:rPr sz="2700" spc="-8" dirty="0">
                <a:latin typeface="Carlito"/>
                <a:cs typeface="Carlito"/>
              </a:rPr>
              <a:t>DEMO</a:t>
            </a:r>
            <a:endParaRPr sz="2700">
              <a:latin typeface="Carlito"/>
              <a:cs typeface="Carlito"/>
            </a:endParaRPr>
          </a:p>
        </p:txBody>
      </p:sp>
      <p:grpSp>
        <p:nvGrpSpPr>
          <p:cNvPr id="49" name="object 49"/>
          <p:cNvGrpSpPr/>
          <p:nvPr/>
        </p:nvGrpSpPr>
        <p:grpSpPr>
          <a:xfrm>
            <a:off x="5679757" y="6961061"/>
            <a:ext cx="526733" cy="456248"/>
            <a:chOff x="3786504" y="4640707"/>
            <a:chExt cx="351155" cy="304165"/>
          </a:xfrm>
        </p:grpSpPr>
        <p:sp>
          <p:nvSpPr>
            <p:cNvPr id="50" name="object 50"/>
            <p:cNvSpPr/>
            <p:nvPr/>
          </p:nvSpPr>
          <p:spPr>
            <a:xfrm>
              <a:off x="3792854" y="4647057"/>
              <a:ext cx="338455" cy="291465"/>
            </a:xfrm>
            <a:custGeom>
              <a:avLst/>
              <a:gdLst/>
              <a:ahLst/>
              <a:cxnLst/>
              <a:rect l="l" t="t" r="r" b="b"/>
              <a:pathLst>
                <a:path w="338454" h="291464">
                  <a:moveTo>
                    <a:pt x="169164" y="0"/>
                  </a:moveTo>
                  <a:lnTo>
                    <a:pt x="115677" y="7418"/>
                  </a:lnTo>
                  <a:lnTo>
                    <a:pt x="69238" y="28078"/>
                  </a:lnTo>
                  <a:lnTo>
                    <a:pt x="32625" y="59582"/>
                  </a:lnTo>
                  <a:lnTo>
                    <a:pt x="8619" y="99535"/>
                  </a:lnTo>
                  <a:lnTo>
                    <a:pt x="0" y="145542"/>
                  </a:lnTo>
                  <a:lnTo>
                    <a:pt x="8619" y="191548"/>
                  </a:lnTo>
                  <a:lnTo>
                    <a:pt x="32625" y="231501"/>
                  </a:lnTo>
                  <a:lnTo>
                    <a:pt x="69238" y="263005"/>
                  </a:lnTo>
                  <a:lnTo>
                    <a:pt x="115677" y="283665"/>
                  </a:lnTo>
                  <a:lnTo>
                    <a:pt x="169164" y="291084"/>
                  </a:lnTo>
                  <a:lnTo>
                    <a:pt x="222650" y="283665"/>
                  </a:lnTo>
                  <a:lnTo>
                    <a:pt x="269089" y="263005"/>
                  </a:lnTo>
                  <a:lnTo>
                    <a:pt x="305702" y="231501"/>
                  </a:lnTo>
                  <a:lnTo>
                    <a:pt x="329708" y="191548"/>
                  </a:lnTo>
                  <a:lnTo>
                    <a:pt x="338328" y="145542"/>
                  </a:lnTo>
                  <a:lnTo>
                    <a:pt x="329708" y="99535"/>
                  </a:lnTo>
                  <a:lnTo>
                    <a:pt x="305702" y="59582"/>
                  </a:lnTo>
                  <a:lnTo>
                    <a:pt x="269089" y="28078"/>
                  </a:lnTo>
                  <a:lnTo>
                    <a:pt x="222650" y="7418"/>
                  </a:lnTo>
                  <a:lnTo>
                    <a:pt x="169164" y="0"/>
                  </a:lnTo>
                  <a:close/>
                </a:path>
              </a:pathLst>
            </a:custGeom>
            <a:solidFill>
              <a:srgbClr val="1CB8DA"/>
            </a:solidFill>
          </p:spPr>
          <p:txBody>
            <a:bodyPr wrap="square" lIns="0" tIns="0" rIns="0" bIns="0" rtlCol="0"/>
            <a:lstStyle/>
            <a:p>
              <a:endParaRPr sz="2700"/>
            </a:p>
          </p:txBody>
        </p:sp>
        <p:sp>
          <p:nvSpPr>
            <p:cNvPr id="51" name="object 51"/>
            <p:cNvSpPr/>
            <p:nvPr/>
          </p:nvSpPr>
          <p:spPr>
            <a:xfrm>
              <a:off x="3792854" y="4647057"/>
              <a:ext cx="338455" cy="291465"/>
            </a:xfrm>
            <a:custGeom>
              <a:avLst/>
              <a:gdLst/>
              <a:ahLst/>
              <a:cxnLst/>
              <a:rect l="l" t="t" r="r" b="b"/>
              <a:pathLst>
                <a:path w="338454" h="291464">
                  <a:moveTo>
                    <a:pt x="0" y="145542"/>
                  </a:moveTo>
                  <a:lnTo>
                    <a:pt x="8619" y="99535"/>
                  </a:lnTo>
                  <a:lnTo>
                    <a:pt x="32625" y="59582"/>
                  </a:lnTo>
                  <a:lnTo>
                    <a:pt x="69238" y="28078"/>
                  </a:lnTo>
                  <a:lnTo>
                    <a:pt x="115677" y="7418"/>
                  </a:lnTo>
                  <a:lnTo>
                    <a:pt x="169164" y="0"/>
                  </a:lnTo>
                  <a:lnTo>
                    <a:pt x="222650" y="7418"/>
                  </a:lnTo>
                  <a:lnTo>
                    <a:pt x="269089" y="28078"/>
                  </a:lnTo>
                  <a:lnTo>
                    <a:pt x="305702" y="59582"/>
                  </a:lnTo>
                  <a:lnTo>
                    <a:pt x="329708" y="99535"/>
                  </a:lnTo>
                  <a:lnTo>
                    <a:pt x="338328" y="145542"/>
                  </a:lnTo>
                  <a:lnTo>
                    <a:pt x="329708" y="191548"/>
                  </a:lnTo>
                  <a:lnTo>
                    <a:pt x="305702" y="231501"/>
                  </a:lnTo>
                  <a:lnTo>
                    <a:pt x="269089" y="263005"/>
                  </a:lnTo>
                  <a:lnTo>
                    <a:pt x="222650" y="283665"/>
                  </a:lnTo>
                  <a:lnTo>
                    <a:pt x="169164" y="291084"/>
                  </a:lnTo>
                  <a:lnTo>
                    <a:pt x="115677" y="283665"/>
                  </a:lnTo>
                  <a:lnTo>
                    <a:pt x="69238" y="263005"/>
                  </a:lnTo>
                  <a:lnTo>
                    <a:pt x="32625" y="231501"/>
                  </a:lnTo>
                  <a:lnTo>
                    <a:pt x="8619" y="191548"/>
                  </a:lnTo>
                  <a:lnTo>
                    <a:pt x="0" y="145542"/>
                  </a:lnTo>
                  <a:close/>
                </a:path>
              </a:pathLst>
            </a:custGeom>
            <a:ln w="12700">
              <a:solidFill>
                <a:srgbClr val="34487C"/>
              </a:solidFill>
            </a:ln>
          </p:spPr>
          <p:txBody>
            <a:bodyPr wrap="square" lIns="0" tIns="0" rIns="0" bIns="0" rtlCol="0"/>
            <a:lstStyle/>
            <a:p>
              <a:endParaRPr sz="2700"/>
            </a:p>
          </p:txBody>
        </p:sp>
      </p:grpSp>
      <p:sp>
        <p:nvSpPr>
          <p:cNvPr id="52" name="object 52"/>
          <p:cNvSpPr txBox="1"/>
          <p:nvPr/>
        </p:nvSpPr>
        <p:spPr>
          <a:xfrm>
            <a:off x="5818251" y="6942582"/>
            <a:ext cx="249555" cy="434734"/>
          </a:xfrm>
          <a:prstGeom prst="rect">
            <a:avLst/>
          </a:prstGeom>
        </p:spPr>
        <p:txBody>
          <a:bodyPr vert="horz" wrap="square" lIns="0" tIns="19050" rIns="0" bIns="0" rtlCol="0">
            <a:spAutoFit/>
          </a:bodyPr>
          <a:lstStyle/>
          <a:p>
            <a:pPr marL="19050">
              <a:spcBef>
                <a:spcPts val="150"/>
              </a:spcBef>
            </a:pPr>
            <a:r>
              <a:rPr sz="2700" dirty="0">
                <a:latin typeface="Carlito"/>
                <a:cs typeface="Carlito"/>
              </a:rPr>
              <a:t>D</a:t>
            </a:r>
            <a:endParaRPr sz="2700">
              <a:latin typeface="Carlito"/>
              <a:cs typeface="Carl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7066026" cy="1004121"/>
          </a:xfrm>
          <a:prstGeom prst="rect">
            <a:avLst/>
          </a:prstGeom>
        </p:spPr>
        <p:txBody>
          <a:bodyPr vert="horz" wrap="square" lIns="0" tIns="19050" rIns="0" bIns="0" rtlCol="0">
            <a:spAutoFit/>
          </a:bodyPr>
          <a:lstStyle/>
          <a:p>
            <a:pPr marL="19050">
              <a:spcBef>
                <a:spcPts val="150"/>
              </a:spcBef>
            </a:pPr>
            <a:r>
              <a:rPr spc="-278" dirty="0"/>
              <a:t>Defining </a:t>
            </a:r>
            <a:r>
              <a:rPr spc="-120" dirty="0"/>
              <a:t>the</a:t>
            </a:r>
            <a:r>
              <a:rPr spc="-645" dirty="0"/>
              <a:t> </a:t>
            </a:r>
            <a:r>
              <a:rPr spc="-548" dirty="0"/>
              <a:t>Scope</a:t>
            </a:r>
          </a:p>
        </p:txBody>
      </p:sp>
      <p:sp>
        <p:nvSpPr>
          <p:cNvPr id="3" name="object 3"/>
          <p:cNvSpPr txBox="1"/>
          <p:nvPr/>
        </p:nvSpPr>
        <p:spPr>
          <a:xfrm>
            <a:off x="1504951" y="1339595"/>
            <a:ext cx="3109913" cy="479940"/>
          </a:xfrm>
          <a:prstGeom prst="rect">
            <a:avLst/>
          </a:prstGeom>
        </p:spPr>
        <p:txBody>
          <a:bodyPr vert="horz" wrap="square" lIns="0" tIns="18098" rIns="0" bIns="0" rtlCol="0">
            <a:spAutoFit/>
          </a:bodyPr>
          <a:lstStyle/>
          <a:p>
            <a:pPr marL="19050">
              <a:spcBef>
                <a:spcPts val="143"/>
              </a:spcBef>
            </a:pPr>
            <a:r>
              <a:rPr sz="3000" b="1" spc="-15" dirty="0">
                <a:solidFill>
                  <a:srgbClr val="0075B1"/>
                </a:solidFill>
                <a:latin typeface="Carlito"/>
                <a:cs typeface="Carlito"/>
              </a:rPr>
              <a:t>Defining </a:t>
            </a:r>
            <a:r>
              <a:rPr sz="3000" b="1" spc="-8" dirty="0">
                <a:solidFill>
                  <a:srgbClr val="0075B1"/>
                </a:solidFill>
                <a:latin typeface="Carlito"/>
                <a:cs typeface="Carlito"/>
              </a:rPr>
              <a:t>the</a:t>
            </a:r>
            <a:r>
              <a:rPr sz="3000" b="1" spc="-38" dirty="0">
                <a:solidFill>
                  <a:srgbClr val="0075B1"/>
                </a:solidFill>
                <a:latin typeface="Carlito"/>
                <a:cs typeface="Carlito"/>
              </a:rPr>
              <a:t> </a:t>
            </a:r>
            <a:r>
              <a:rPr sz="3000" b="1" spc="-8" dirty="0">
                <a:solidFill>
                  <a:srgbClr val="0075B1"/>
                </a:solidFill>
                <a:latin typeface="Carlito"/>
                <a:cs typeface="Carlito"/>
              </a:rPr>
              <a:t>Scope:</a:t>
            </a:r>
            <a:endParaRPr sz="3000">
              <a:latin typeface="Carlito"/>
              <a:cs typeface="Carlito"/>
            </a:endParaRPr>
          </a:p>
        </p:txBody>
      </p:sp>
      <p:sp>
        <p:nvSpPr>
          <p:cNvPr id="4" name="object 4"/>
          <p:cNvSpPr/>
          <p:nvPr/>
        </p:nvSpPr>
        <p:spPr>
          <a:xfrm>
            <a:off x="5408930" y="8431910"/>
            <a:ext cx="1091057" cy="1379600"/>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1531049" y="2163128"/>
            <a:ext cx="8829675" cy="969645"/>
          </a:xfrm>
          <a:custGeom>
            <a:avLst/>
            <a:gdLst/>
            <a:ahLst/>
            <a:cxnLst/>
            <a:rect l="l" t="t" r="r" b="b"/>
            <a:pathLst>
              <a:path w="5886450" h="646430">
                <a:moveTo>
                  <a:pt x="5778754" y="0"/>
                </a:moveTo>
                <a:lnTo>
                  <a:pt x="107695" y="0"/>
                </a:lnTo>
                <a:lnTo>
                  <a:pt x="65777" y="8469"/>
                </a:lnTo>
                <a:lnTo>
                  <a:pt x="31545" y="31559"/>
                </a:lnTo>
                <a:lnTo>
                  <a:pt x="8463" y="65793"/>
                </a:lnTo>
                <a:lnTo>
                  <a:pt x="0" y="107695"/>
                </a:lnTo>
                <a:lnTo>
                  <a:pt x="0" y="538479"/>
                </a:lnTo>
                <a:lnTo>
                  <a:pt x="8463" y="580382"/>
                </a:lnTo>
                <a:lnTo>
                  <a:pt x="31545" y="614616"/>
                </a:lnTo>
                <a:lnTo>
                  <a:pt x="65777" y="637706"/>
                </a:lnTo>
                <a:lnTo>
                  <a:pt x="107695" y="646176"/>
                </a:lnTo>
                <a:lnTo>
                  <a:pt x="5778754" y="646176"/>
                </a:lnTo>
                <a:lnTo>
                  <a:pt x="5820656" y="637706"/>
                </a:lnTo>
                <a:lnTo>
                  <a:pt x="5854890" y="614616"/>
                </a:lnTo>
                <a:lnTo>
                  <a:pt x="5877980" y="580382"/>
                </a:lnTo>
                <a:lnTo>
                  <a:pt x="5886450" y="538479"/>
                </a:lnTo>
                <a:lnTo>
                  <a:pt x="5886450" y="107695"/>
                </a:lnTo>
                <a:lnTo>
                  <a:pt x="5877980" y="65793"/>
                </a:lnTo>
                <a:lnTo>
                  <a:pt x="5854890" y="31559"/>
                </a:lnTo>
                <a:lnTo>
                  <a:pt x="5820656" y="8469"/>
                </a:lnTo>
                <a:lnTo>
                  <a:pt x="5778754" y="0"/>
                </a:lnTo>
                <a:close/>
              </a:path>
            </a:pathLst>
          </a:custGeom>
          <a:solidFill>
            <a:srgbClr val="4966AC"/>
          </a:solidFill>
        </p:spPr>
        <p:txBody>
          <a:bodyPr wrap="square" lIns="0" tIns="0" rIns="0" bIns="0" rtlCol="0"/>
          <a:lstStyle/>
          <a:p>
            <a:endParaRPr sz="2700"/>
          </a:p>
        </p:txBody>
      </p:sp>
      <p:sp>
        <p:nvSpPr>
          <p:cNvPr id="6" name="object 6"/>
          <p:cNvSpPr txBox="1"/>
          <p:nvPr/>
        </p:nvSpPr>
        <p:spPr>
          <a:xfrm>
            <a:off x="1571054" y="2211132"/>
            <a:ext cx="8748713" cy="659796"/>
          </a:xfrm>
          <a:prstGeom prst="rect">
            <a:avLst/>
          </a:prstGeom>
          <a:solidFill>
            <a:srgbClr val="374D81"/>
          </a:solidFill>
          <a:ln w="12700">
            <a:solidFill>
              <a:srgbClr val="FFFFFF"/>
            </a:solidFill>
          </a:ln>
        </p:spPr>
        <p:txBody>
          <a:bodyPr vert="horz" wrap="square" lIns="0" tIns="104775" rIns="0" bIns="0" rtlCol="0">
            <a:spAutoFit/>
          </a:bodyPr>
          <a:lstStyle/>
          <a:p>
            <a:pPr marL="1905" algn="ctr">
              <a:spcBef>
                <a:spcPts val="825"/>
              </a:spcBef>
            </a:pPr>
            <a:r>
              <a:rPr sz="3600" b="1" spc="-8" dirty="0">
                <a:solidFill>
                  <a:srgbClr val="FFFFFF"/>
                </a:solidFill>
                <a:latin typeface="Carlito"/>
                <a:cs typeface="Carlito"/>
              </a:rPr>
              <a:t>Project Goal</a:t>
            </a:r>
            <a:endParaRPr sz="3600">
              <a:latin typeface="Carlito"/>
              <a:cs typeface="Carlito"/>
            </a:endParaRPr>
          </a:p>
        </p:txBody>
      </p:sp>
      <p:grpSp>
        <p:nvGrpSpPr>
          <p:cNvPr id="7" name="object 7"/>
          <p:cNvGrpSpPr/>
          <p:nvPr/>
        </p:nvGrpSpPr>
        <p:grpSpPr>
          <a:xfrm>
            <a:off x="1489899" y="3247835"/>
            <a:ext cx="4236720" cy="969645"/>
            <a:chOff x="993266" y="2165223"/>
            <a:chExt cx="2824480" cy="646430"/>
          </a:xfrm>
        </p:grpSpPr>
        <p:sp>
          <p:nvSpPr>
            <p:cNvPr id="8" name="object 8"/>
            <p:cNvSpPr/>
            <p:nvPr/>
          </p:nvSpPr>
          <p:spPr>
            <a:xfrm>
              <a:off x="993267" y="2165222"/>
              <a:ext cx="2824480" cy="646430"/>
            </a:xfrm>
            <a:custGeom>
              <a:avLst/>
              <a:gdLst/>
              <a:ahLst/>
              <a:cxnLst/>
              <a:rect l="l" t="t" r="r" b="b"/>
              <a:pathLst>
                <a:path w="2824479" h="646430">
                  <a:moveTo>
                    <a:pt x="2823972" y="107696"/>
                  </a:moveTo>
                  <a:lnTo>
                    <a:pt x="2815501" y="65798"/>
                  </a:lnTo>
                  <a:lnTo>
                    <a:pt x="2811018" y="59156"/>
                  </a:lnTo>
                  <a:lnTo>
                    <a:pt x="2811018" y="32004"/>
                  </a:lnTo>
                  <a:lnTo>
                    <a:pt x="2792704" y="32004"/>
                  </a:lnTo>
                  <a:lnTo>
                    <a:pt x="2792412" y="31559"/>
                  </a:lnTo>
                  <a:lnTo>
                    <a:pt x="2758173" y="8470"/>
                  </a:lnTo>
                  <a:lnTo>
                    <a:pt x="2716276" y="0"/>
                  </a:lnTo>
                  <a:lnTo>
                    <a:pt x="107696" y="0"/>
                  </a:lnTo>
                  <a:lnTo>
                    <a:pt x="65773" y="8470"/>
                  </a:lnTo>
                  <a:lnTo>
                    <a:pt x="31534" y="31559"/>
                  </a:lnTo>
                  <a:lnTo>
                    <a:pt x="31229" y="32004"/>
                  </a:lnTo>
                  <a:lnTo>
                    <a:pt x="12954" y="32004"/>
                  </a:lnTo>
                  <a:lnTo>
                    <a:pt x="12954" y="59131"/>
                  </a:lnTo>
                  <a:lnTo>
                    <a:pt x="8458" y="65798"/>
                  </a:lnTo>
                  <a:lnTo>
                    <a:pt x="0" y="107696"/>
                  </a:lnTo>
                  <a:lnTo>
                    <a:pt x="0" y="538480"/>
                  </a:lnTo>
                  <a:lnTo>
                    <a:pt x="8458" y="580390"/>
                  </a:lnTo>
                  <a:lnTo>
                    <a:pt x="12954" y="587070"/>
                  </a:lnTo>
                  <a:lnTo>
                    <a:pt x="12954" y="614172"/>
                  </a:lnTo>
                  <a:lnTo>
                    <a:pt x="31229" y="614172"/>
                  </a:lnTo>
                  <a:lnTo>
                    <a:pt x="31534" y="614616"/>
                  </a:lnTo>
                  <a:lnTo>
                    <a:pt x="65773" y="637717"/>
                  </a:lnTo>
                  <a:lnTo>
                    <a:pt x="107696" y="646176"/>
                  </a:lnTo>
                  <a:lnTo>
                    <a:pt x="2716276" y="646176"/>
                  </a:lnTo>
                  <a:lnTo>
                    <a:pt x="2758173" y="637717"/>
                  </a:lnTo>
                  <a:lnTo>
                    <a:pt x="2792412" y="614616"/>
                  </a:lnTo>
                  <a:lnTo>
                    <a:pt x="2792704" y="614172"/>
                  </a:lnTo>
                  <a:lnTo>
                    <a:pt x="2811018" y="614172"/>
                  </a:lnTo>
                  <a:lnTo>
                    <a:pt x="2811018" y="587044"/>
                  </a:lnTo>
                  <a:lnTo>
                    <a:pt x="2815501" y="580390"/>
                  </a:lnTo>
                  <a:lnTo>
                    <a:pt x="2823972" y="538480"/>
                  </a:lnTo>
                  <a:lnTo>
                    <a:pt x="2823972" y="107696"/>
                  </a:lnTo>
                  <a:close/>
                </a:path>
              </a:pathLst>
            </a:custGeom>
            <a:solidFill>
              <a:srgbClr val="6F2F9F"/>
            </a:solidFill>
          </p:spPr>
          <p:txBody>
            <a:bodyPr wrap="square" lIns="0" tIns="0" rIns="0" bIns="0" rtlCol="0"/>
            <a:lstStyle/>
            <a:p>
              <a:endParaRPr sz="2700"/>
            </a:p>
          </p:txBody>
        </p:sp>
        <p:sp>
          <p:nvSpPr>
            <p:cNvPr id="9" name="object 9"/>
            <p:cNvSpPr/>
            <p:nvPr/>
          </p:nvSpPr>
          <p:spPr>
            <a:xfrm>
              <a:off x="1006220" y="2197227"/>
              <a:ext cx="2798445" cy="582295"/>
            </a:xfrm>
            <a:custGeom>
              <a:avLst/>
              <a:gdLst/>
              <a:ahLst/>
              <a:cxnLst/>
              <a:rect l="l" t="t" r="r" b="b"/>
              <a:pathLst>
                <a:path w="2798445" h="582294">
                  <a:moveTo>
                    <a:pt x="0" y="582168"/>
                  </a:moveTo>
                  <a:lnTo>
                    <a:pt x="2798064" y="582168"/>
                  </a:lnTo>
                  <a:lnTo>
                    <a:pt x="2798064" y="0"/>
                  </a:lnTo>
                  <a:lnTo>
                    <a:pt x="0" y="0"/>
                  </a:lnTo>
                  <a:lnTo>
                    <a:pt x="0" y="582168"/>
                  </a:lnTo>
                  <a:close/>
                </a:path>
              </a:pathLst>
            </a:custGeom>
            <a:ln w="12700">
              <a:solidFill>
                <a:srgbClr val="FFFFFF"/>
              </a:solidFill>
            </a:ln>
          </p:spPr>
          <p:txBody>
            <a:bodyPr wrap="square" lIns="0" tIns="0" rIns="0" bIns="0" rtlCol="0"/>
            <a:lstStyle/>
            <a:p>
              <a:endParaRPr sz="2700"/>
            </a:p>
          </p:txBody>
        </p:sp>
      </p:grpSp>
      <p:grpSp>
        <p:nvGrpSpPr>
          <p:cNvPr id="10" name="object 10"/>
          <p:cNvGrpSpPr/>
          <p:nvPr/>
        </p:nvGrpSpPr>
        <p:grpSpPr>
          <a:xfrm>
            <a:off x="6251639" y="3242120"/>
            <a:ext cx="4236720" cy="968693"/>
            <a:chOff x="4167759" y="2161413"/>
            <a:chExt cx="2824480" cy="645795"/>
          </a:xfrm>
        </p:grpSpPr>
        <p:sp>
          <p:nvSpPr>
            <p:cNvPr id="11" name="object 11"/>
            <p:cNvSpPr/>
            <p:nvPr/>
          </p:nvSpPr>
          <p:spPr>
            <a:xfrm>
              <a:off x="4167759" y="2161412"/>
              <a:ext cx="2824480" cy="645795"/>
            </a:xfrm>
            <a:custGeom>
              <a:avLst/>
              <a:gdLst/>
              <a:ahLst/>
              <a:cxnLst/>
              <a:rect l="l" t="t" r="r" b="b"/>
              <a:pathLst>
                <a:path w="2824479" h="645794">
                  <a:moveTo>
                    <a:pt x="2823972" y="107569"/>
                  </a:moveTo>
                  <a:lnTo>
                    <a:pt x="2815513" y="65697"/>
                  </a:lnTo>
                  <a:lnTo>
                    <a:pt x="2811018" y="59029"/>
                  </a:lnTo>
                  <a:lnTo>
                    <a:pt x="2811018" y="31254"/>
                  </a:lnTo>
                  <a:lnTo>
                    <a:pt x="2792107" y="31254"/>
                  </a:lnTo>
                  <a:lnTo>
                    <a:pt x="2758275" y="8458"/>
                  </a:lnTo>
                  <a:lnTo>
                    <a:pt x="2716403" y="0"/>
                  </a:lnTo>
                  <a:lnTo>
                    <a:pt x="107569" y="0"/>
                  </a:lnTo>
                  <a:lnTo>
                    <a:pt x="65684" y="8458"/>
                  </a:lnTo>
                  <a:lnTo>
                    <a:pt x="31851" y="31254"/>
                  </a:lnTo>
                  <a:lnTo>
                    <a:pt x="12954" y="31254"/>
                  </a:lnTo>
                  <a:lnTo>
                    <a:pt x="12954" y="59016"/>
                  </a:lnTo>
                  <a:lnTo>
                    <a:pt x="8445" y="65697"/>
                  </a:lnTo>
                  <a:lnTo>
                    <a:pt x="0" y="107569"/>
                  </a:lnTo>
                  <a:lnTo>
                    <a:pt x="0" y="537845"/>
                  </a:lnTo>
                  <a:lnTo>
                    <a:pt x="8445" y="579729"/>
                  </a:lnTo>
                  <a:lnTo>
                    <a:pt x="12954" y="586422"/>
                  </a:lnTo>
                  <a:lnTo>
                    <a:pt x="12954" y="614172"/>
                  </a:lnTo>
                  <a:lnTo>
                    <a:pt x="31851" y="614172"/>
                  </a:lnTo>
                  <a:lnTo>
                    <a:pt x="65684" y="636968"/>
                  </a:lnTo>
                  <a:lnTo>
                    <a:pt x="107569" y="645414"/>
                  </a:lnTo>
                  <a:lnTo>
                    <a:pt x="2716403" y="645414"/>
                  </a:lnTo>
                  <a:lnTo>
                    <a:pt x="2758275" y="636968"/>
                  </a:lnTo>
                  <a:lnTo>
                    <a:pt x="2792107" y="614172"/>
                  </a:lnTo>
                  <a:lnTo>
                    <a:pt x="2811018" y="614172"/>
                  </a:lnTo>
                  <a:lnTo>
                    <a:pt x="2811018" y="586409"/>
                  </a:lnTo>
                  <a:lnTo>
                    <a:pt x="2815513" y="579729"/>
                  </a:lnTo>
                  <a:lnTo>
                    <a:pt x="2823972" y="537845"/>
                  </a:lnTo>
                  <a:lnTo>
                    <a:pt x="2823972" y="107569"/>
                  </a:lnTo>
                  <a:close/>
                </a:path>
              </a:pathLst>
            </a:custGeom>
            <a:solidFill>
              <a:srgbClr val="6F2F9F"/>
            </a:solidFill>
          </p:spPr>
          <p:txBody>
            <a:bodyPr wrap="square" lIns="0" tIns="0" rIns="0" bIns="0" rtlCol="0"/>
            <a:lstStyle/>
            <a:p>
              <a:endParaRPr sz="2700"/>
            </a:p>
          </p:txBody>
        </p:sp>
        <p:sp>
          <p:nvSpPr>
            <p:cNvPr id="12" name="object 12"/>
            <p:cNvSpPr/>
            <p:nvPr/>
          </p:nvSpPr>
          <p:spPr>
            <a:xfrm>
              <a:off x="4180713" y="2192655"/>
              <a:ext cx="2798445" cy="582930"/>
            </a:xfrm>
            <a:custGeom>
              <a:avLst/>
              <a:gdLst/>
              <a:ahLst/>
              <a:cxnLst/>
              <a:rect l="l" t="t" r="r" b="b"/>
              <a:pathLst>
                <a:path w="2798445" h="582930">
                  <a:moveTo>
                    <a:pt x="0" y="582929"/>
                  </a:moveTo>
                  <a:lnTo>
                    <a:pt x="2798064" y="582929"/>
                  </a:lnTo>
                  <a:lnTo>
                    <a:pt x="2798064" y="0"/>
                  </a:lnTo>
                  <a:lnTo>
                    <a:pt x="0" y="0"/>
                  </a:lnTo>
                  <a:lnTo>
                    <a:pt x="0" y="582929"/>
                  </a:lnTo>
                  <a:close/>
                </a:path>
              </a:pathLst>
            </a:custGeom>
            <a:ln w="12700">
              <a:solidFill>
                <a:srgbClr val="FFFFFF"/>
              </a:solidFill>
            </a:ln>
          </p:spPr>
          <p:txBody>
            <a:bodyPr wrap="square" lIns="0" tIns="0" rIns="0" bIns="0" rtlCol="0"/>
            <a:lstStyle/>
            <a:p>
              <a:endParaRPr sz="2700"/>
            </a:p>
          </p:txBody>
        </p:sp>
      </p:grpSp>
      <p:sp>
        <p:nvSpPr>
          <p:cNvPr id="13" name="object 13"/>
          <p:cNvSpPr txBox="1"/>
          <p:nvPr/>
        </p:nvSpPr>
        <p:spPr>
          <a:xfrm>
            <a:off x="2982467" y="3381755"/>
            <a:ext cx="6001703" cy="573234"/>
          </a:xfrm>
          <a:prstGeom prst="rect">
            <a:avLst/>
          </a:prstGeom>
        </p:spPr>
        <p:txBody>
          <a:bodyPr vert="horz" wrap="square" lIns="0" tIns="19050" rIns="0" bIns="0" rtlCol="0">
            <a:spAutoFit/>
          </a:bodyPr>
          <a:lstStyle/>
          <a:p>
            <a:pPr marL="19050">
              <a:spcBef>
                <a:spcPts val="150"/>
              </a:spcBef>
              <a:tabLst>
                <a:tab pos="4791075" algn="l"/>
              </a:tabLst>
            </a:pPr>
            <a:r>
              <a:rPr sz="3600" b="1" dirty="0">
                <a:solidFill>
                  <a:srgbClr val="FFFFFF"/>
                </a:solidFill>
                <a:latin typeface="Carlito"/>
                <a:cs typeface="Carlito"/>
              </a:rPr>
              <a:t>EPIC A	</a:t>
            </a:r>
            <a:r>
              <a:rPr sz="5400" b="1" baseline="1157" dirty="0">
                <a:solidFill>
                  <a:srgbClr val="FFFFFF"/>
                </a:solidFill>
                <a:latin typeface="Carlito"/>
                <a:cs typeface="Carlito"/>
              </a:rPr>
              <a:t>EPIC</a:t>
            </a:r>
            <a:r>
              <a:rPr sz="5400" b="1" spc="-191" baseline="1157" dirty="0">
                <a:solidFill>
                  <a:srgbClr val="FFFFFF"/>
                </a:solidFill>
                <a:latin typeface="Carlito"/>
                <a:cs typeface="Carlito"/>
              </a:rPr>
              <a:t> </a:t>
            </a:r>
            <a:r>
              <a:rPr sz="5400" b="1" baseline="1157" dirty="0">
                <a:solidFill>
                  <a:srgbClr val="FFFFFF"/>
                </a:solidFill>
                <a:latin typeface="Carlito"/>
                <a:cs typeface="Carlito"/>
              </a:rPr>
              <a:t>B</a:t>
            </a:r>
            <a:endParaRPr sz="5400" baseline="1157">
              <a:latin typeface="Carlito"/>
              <a:cs typeface="Carlito"/>
            </a:endParaRPr>
          </a:p>
        </p:txBody>
      </p:sp>
      <p:sp>
        <p:nvSpPr>
          <p:cNvPr id="14" name="object 14"/>
          <p:cNvSpPr txBox="1"/>
          <p:nvPr/>
        </p:nvSpPr>
        <p:spPr>
          <a:xfrm>
            <a:off x="1489900" y="4377119"/>
            <a:ext cx="1334453" cy="980397"/>
          </a:xfrm>
          <a:prstGeom prst="rect">
            <a:avLst/>
          </a:prstGeom>
          <a:solidFill>
            <a:srgbClr val="DD8987"/>
          </a:solidFill>
        </p:spPr>
        <p:txBody>
          <a:bodyPr vert="horz" wrap="square" lIns="0" tIns="146685" rIns="0" bIns="0" rtlCol="0">
            <a:spAutoFit/>
          </a:bodyPr>
          <a:lstStyle/>
          <a:p>
            <a:pPr marL="416243" marR="405765"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55"/>
              </a:spcBef>
            </a:pPr>
            <a:r>
              <a:rPr sz="1575" b="1" spc="-8" dirty="0">
                <a:latin typeface="Carlito"/>
                <a:cs typeface="Carlito"/>
              </a:rPr>
              <a:t>A1</a:t>
            </a:r>
            <a:endParaRPr sz="1575">
              <a:latin typeface="Carlito"/>
              <a:cs typeface="Carlito"/>
            </a:endParaRPr>
          </a:p>
        </p:txBody>
      </p:sp>
      <p:sp>
        <p:nvSpPr>
          <p:cNvPr id="15" name="object 15"/>
          <p:cNvSpPr txBox="1"/>
          <p:nvPr/>
        </p:nvSpPr>
        <p:spPr>
          <a:xfrm>
            <a:off x="2980372" y="4399979"/>
            <a:ext cx="1335404" cy="975267"/>
          </a:xfrm>
          <a:prstGeom prst="rect">
            <a:avLst/>
          </a:prstGeom>
          <a:solidFill>
            <a:srgbClr val="DD8987"/>
          </a:solidFill>
        </p:spPr>
        <p:txBody>
          <a:bodyPr vert="horz" wrap="square" lIns="0" tIns="116205" rIns="0" bIns="0" rtlCol="0">
            <a:spAutoFit/>
          </a:bodyPr>
          <a:lstStyle/>
          <a:p>
            <a:pPr algn="ctr">
              <a:lnSpc>
                <a:spcPts val="2055"/>
              </a:lnSpc>
              <a:spcBef>
                <a:spcPts val="915"/>
              </a:spcBef>
            </a:pPr>
            <a:r>
              <a:rPr b="1" dirty="0">
                <a:latin typeface="Carlito"/>
                <a:cs typeface="Carlito"/>
              </a:rPr>
              <a:t>User</a:t>
            </a:r>
            <a:endParaRPr>
              <a:latin typeface="Carlito"/>
              <a:cs typeface="Carlito"/>
            </a:endParaRPr>
          </a:p>
          <a:p>
            <a:pPr algn="ctr">
              <a:lnSpc>
                <a:spcPts val="2055"/>
              </a:lnSpc>
            </a:pPr>
            <a:r>
              <a:rPr b="1" spc="-8" dirty="0">
                <a:latin typeface="Carlito"/>
                <a:cs typeface="Carlito"/>
              </a:rPr>
              <a:t>Story</a:t>
            </a:r>
            <a:endParaRPr>
              <a:latin typeface="Carlito"/>
              <a:cs typeface="Carlito"/>
            </a:endParaRPr>
          </a:p>
          <a:p>
            <a:pPr algn="ctr">
              <a:spcBef>
                <a:spcPts val="585"/>
              </a:spcBef>
            </a:pPr>
            <a:r>
              <a:rPr sz="1575" b="1" spc="-8" dirty="0">
                <a:latin typeface="Carlito"/>
                <a:cs typeface="Carlito"/>
              </a:rPr>
              <a:t>A2</a:t>
            </a:r>
            <a:endParaRPr sz="1575">
              <a:latin typeface="Carlito"/>
              <a:cs typeface="Carlito"/>
            </a:endParaRPr>
          </a:p>
        </p:txBody>
      </p:sp>
      <p:sp>
        <p:nvSpPr>
          <p:cNvPr id="16" name="object 16"/>
          <p:cNvSpPr txBox="1"/>
          <p:nvPr/>
        </p:nvSpPr>
        <p:spPr>
          <a:xfrm>
            <a:off x="4470845" y="4399979"/>
            <a:ext cx="1335404" cy="975267"/>
          </a:xfrm>
          <a:prstGeom prst="rect">
            <a:avLst/>
          </a:prstGeom>
          <a:solidFill>
            <a:srgbClr val="DD8987"/>
          </a:solidFill>
        </p:spPr>
        <p:txBody>
          <a:bodyPr vert="horz" wrap="square" lIns="0" tIns="116205" rIns="0" bIns="0" rtlCol="0">
            <a:spAutoFit/>
          </a:bodyPr>
          <a:lstStyle/>
          <a:p>
            <a:pPr algn="ctr">
              <a:lnSpc>
                <a:spcPts val="2055"/>
              </a:lnSpc>
              <a:spcBef>
                <a:spcPts val="915"/>
              </a:spcBef>
            </a:pPr>
            <a:r>
              <a:rPr b="1" dirty="0">
                <a:latin typeface="Carlito"/>
                <a:cs typeface="Carlito"/>
              </a:rPr>
              <a:t>User</a:t>
            </a:r>
            <a:endParaRPr>
              <a:latin typeface="Carlito"/>
              <a:cs typeface="Carlito"/>
            </a:endParaRPr>
          </a:p>
          <a:p>
            <a:pPr algn="ctr">
              <a:lnSpc>
                <a:spcPts val="2055"/>
              </a:lnSpc>
            </a:pPr>
            <a:r>
              <a:rPr b="1" spc="-8" dirty="0">
                <a:latin typeface="Carlito"/>
                <a:cs typeface="Carlito"/>
              </a:rPr>
              <a:t>Story</a:t>
            </a:r>
            <a:endParaRPr>
              <a:latin typeface="Carlito"/>
              <a:cs typeface="Carlito"/>
            </a:endParaRPr>
          </a:p>
          <a:p>
            <a:pPr algn="ctr">
              <a:spcBef>
                <a:spcPts val="585"/>
              </a:spcBef>
            </a:pPr>
            <a:r>
              <a:rPr sz="1575" b="1" spc="-8" dirty="0">
                <a:latin typeface="Carlito"/>
                <a:cs typeface="Carlito"/>
              </a:rPr>
              <a:t>A2</a:t>
            </a:r>
            <a:endParaRPr sz="1575">
              <a:latin typeface="Carlito"/>
              <a:cs typeface="Carlito"/>
            </a:endParaRPr>
          </a:p>
        </p:txBody>
      </p:sp>
      <p:sp>
        <p:nvSpPr>
          <p:cNvPr id="17" name="object 17"/>
          <p:cNvSpPr txBox="1"/>
          <p:nvPr/>
        </p:nvSpPr>
        <p:spPr>
          <a:xfrm>
            <a:off x="6231064" y="4399979"/>
            <a:ext cx="1335404" cy="975267"/>
          </a:xfrm>
          <a:prstGeom prst="rect">
            <a:avLst/>
          </a:prstGeom>
          <a:solidFill>
            <a:srgbClr val="DD8987"/>
          </a:solidFill>
        </p:spPr>
        <p:txBody>
          <a:bodyPr vert="horz" wrap="square" lIns="0" tIns="116205" rIns="0" bIns="0" rtlCol="0">
            <a:spAutoFit/>
          </a:bodyPr>
          <a:lstStyle/>
          <a:p>
            <a:pPr algn="ctr">
              <a:lnSpc>
                <a:spcPts val="2055"/>
              </a:lnSpc>
              <a:spcBef>
                <a:spcPts val="915"/>
              </a:spcBef>
            </a:pPr>
            <a:r>
              <a:rPr b="1" dirty="0">
                <a:latin typeface="Carlito"/>
                <a:cs typeface="Carlito"/>
              </a:rPr>
              <a:t>User</a:t>
            </a:r>
            <a:endParaRPr>
              <a:latin typeface="Carlito"/>
              <a:cs typeface="Carlito"/>
            </a:endParaRPr>
          </a:p>
          <a:p>
            <a:pPr algn="ctr">
              <a:lnSpc>
                <a:spcPts val="2055"/>
              </a:lnSpc>
            </a:pPr>
            <a:r>
              <a:rPr b="1" spc="-8" dirty="0">
                <a:latin typeface="Carlito"/>
                <a:cs typeface="Carlito"/>
              </a:rPr>
              <a:t>Story</a:t>
            </a:r>
            <a:endParaRPr>
              <a:latin typeface="Carlito"/>
              <a:cs typeface="Carlito"/>
            </a:endParaRPr>
          </a:p>
          <a:p>
            <a:pPr algn="ctr">
              <a:spcBef>
                <a:spcPts val="585"/>
              </a:spcBef>
            </a:pPr>
            <a:r>
              <a:rPr sz="1575" b="1" spc="-8" dirty="0">
                <a:latin typeface="Carlito"/>
                <a:cs typeface="Carlito"/>
              </a:rPr>
              <a:t>B1</a:t>
            </a:r>
            <a:endParaRPr sz="1575">
              <a:latin typeface="Carlito"/>
              <a:cs typeface="Carlito"/>
            </a:endParaRPr>
          </a:p>
        </p:txBody>
      </p:sp>
      <p:sp>
        <p:nvSpPr>
          <p:cNvPr id="18" name="object 18"/>
          <p:cNvSpPr txBox="1"/>
          <p:nvPr/>
        </p:nvSpPr>
        <p:spPr>
          <a:xfrm>
            <a:off x="7722680" y="4423981"/>
            <a:ext cx="1334453" cy="967573"/>
          </a:xfrm>
          <a:prstGeom prst="rect">
            <a:avLst/>
          </a:prstGeom>
          <a:solidFill>
            <a:srgbClr val="DD8987"/>
          </a:solidFill>
        </p:spPr>
        <p:txBody>
          <a:bodyPr vert="horz" wrap="square" lIns="0" tIns="146685" rIns="0" bIns="0" rtlCol="0">
            <a:spAutoFit/>
          </a:bodyPr>
          <a:lstStyle/>
          <a:p>
            <a:pPr marL="416243" marR="405765"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B2</a:t>
            </a:r>
            <a:endParaRPr sz="1575">
              <a:latin typeface="Carlito"/>
              <a:cs typeface="Carlito"/>
            </a:endParaRPr>
          </a:p>
        </p:txBody>
      </p:sp>
      <p:sp>
        <p:nvSpPr>
          <p:cNvPr id="19" name="object 19"/>
          <p:cNvSpPr txBox="1"/>
          <p:nvPr/>
        </p:nvSpPr>
        <p:spPr>
          <a:xfrm>
            <a:off x="9213152" y="4423981"/>
            <a:ext cx="1335404" cy="967573"/>
          </a:xfrm>
          <a:prstGeom prst="rect">
            <a:avLst/>
          </a:prstGeom>
          <a:solidFill>
            <a:srgbClr val="DD8987"/>
          </a:solidFill>
        </p:spPr>
        <p:txBody>
          <a:bodyPr vert="horz" wrap="square" lIns="0" tIns="146685" rIns="0" bIns="0" rtlCol="0">
            <a:spAutoFit/>
          </a:bodyPr>
          <a:lstStyle/>
          <a:p>
            <a:pPr marL="416243" marR="406718"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B2</a:t>
            </a:r>
            <a:endParaRPr sz="1575">
              <a:latin typeface="Carlito"/>
              <a:cs typeface="Carlito"/>
            </a:endParaRPr>
          </a:p>
        </p:txBody>
      </p:sp>
      <p:sp>
        <p:nvSpPr>
          <p:cNvPr id="20" name="object 20"/>
          <p:cNvSpPr/>
          <p:nvPr/>
        </p:nvSpPr>
        <p:spPr>
          <a:xfrm>
            <a:off x="2097596" y="5703569"/>
            <a:ext cx="155258" cy="762000"/>
          </a:xfrm>
          <a:custGeom>
            <a:avLst/>
            <a:gdLst/>
            <a:ahLst/>
            <a:cxnLst/>
            <a:rect l="l" t="t" r="r" b="b"/>
            <a:pathLst>
              <a:path w="103505" h="508000">
                <a:moveTo>
                  <a:pt x="58039" y="0"/>
                </a:moveTo>
                <a:lnTo>
                  <a:pt x="45339" y="0"/>
                </a:lnTo>
                <a:lnTo>
                  <a:pt x="45339" y="50800"/>
                </a:lnTo>
                <a:lnTo>
                  <a:pt x="58039" y="50800"/>
                </a:lnTo>
                <a:lnTo>
                  <a:pt x="58039" y="0"/>
                </a:lnTo>
                <a:close/>
              </a:path>
              <a:path w="103505" h="508000">
                <a:moveTo>
                  <a:pt x="58039" y="88900"/>
                </a:moveTo>
                <a:lnTo>
                  <a:pt x="45339" y="88900"/>
                </a:lnTo>
                <a:lnTo>
                  <a:pt x="45339" y="139700"/>
                </a:lnTo>
                <a:lnTo>
                  <a:pt x="58039" y="139700"/>
                </a:lnTo>
                <a:lnTo>
                  <a:pt x="58039" y="88900"/>
                </a:lnTo>
                <a:close/>
              </a:path>
              <a:path w="103505" h="508000">
                <a:moveTo>
                  <a:pt x="58039" y="177800"/>
                </a:moveTo>
                <a:lnTo>
                  <a:pt x="45339" y="177800"/>
                </a:lnTo>
                <a:lnTo>
                  <a:pt x="45339" y="228600"/>
                </a:lnTo>
                <a:lnTo>
                  <a:pt x="58039" y="228600"/>
                </a:lnTo>
                <a:lnTo>
                  <a:pt x="58039" y="177800"/>
                </a:lnTo>
                <a:close/>
              </a:path>
              <a:path w="103505" h="508000">
                <a:moveTo>
                  <a:pt x="58039" y="266700"/>
                </a:moveTo>
                <a:lnTo>
                  <a:pt x="45339" y="266700"/>
                </a:lnTo>
                <a:lnTo>
                  <a:pt x="45339" y="317500"/>
                </a:lnTo>
                <a:lnTo>
                  <a:pt x="58039" y="317500"/>
                </a:lnTo>
                <a:lnTo>
                  <a:pt x="58039" y="266700"/>
                </a:lnTo>
                <a:close/>
              </a:path>
              <a:path w="103505" h="508000">
                <a:moveTo>
                  <a:pt x="58039" y="355600"/>
                </a:moveTo>
                <a:lnTo>
                  <a:pt x="45339" y="355600"/>
                </a:lnTo>
                <a:lnTo>
                  <a:pt x="45339" y="406400"/>
                </a:lnTo>
                <a:lnTo>
                  <a:pt x="58039" y="406400"/>
                </a:lnTo>
                <a:lnTo>
                  <a:pt x="58039" y="355600"/>
                </a:lnTo>
                <a:close/>
              </a:path>
              <a:path w="103505" h="508000">
                <a:moveTo>
                  <a:pt x="7112" y="411988"/>
                </a:moveTo>
                <a:lnTo>
                  <a:pt x="1015" y="415544"/>
                </a:lnTo>
                <a:lnTo>
                  <a:pt x="0" y="419354"/>
                </a:lnTo>
                <a:lnTo>
                  <a:pt x="51689" y="508000"/>
                </a:lnTo>
                <a:lnTo>
                  <a:pt x="59094" y="495300"/>
                </a:lnTo>
                <a:lnTo>
                  <a:pt x="45339" y="495300"/>
                </a:lnTo>
                <a:lnTo>
                  <a:pt x="45339" y="472004"/>
                </a:lnTo>
                <a:lnTo>
                  <a:pt x="10921" y="413004"/>
                </a:lnTo>
                <a:lnTo>
                  <a:pt x="7112" y="411988"/>
                </a:lnTo>
                <a:close/>
              </a:path>
              <a:path w="103505" h="508000">
                <a:moveTo>
                  <a:pt x="45339" y="472004"/>
                </a:moveTo>
                <a:lnTo>
                  <a:pt x="45339" y="495300"/>
                </a:lnTo>
                <a:lnTo>
                  <a:pt x="58039" y="495300"/>
                </a:lnTo>
                <a:lnTo>
                  <a:pt x="58039" y="492252"/>
                </a:lnTo>
                <a:lnTo>
                  <a:pt x="46228" y="492252"/>
                </a:lnTo>
                <a:lnTo>
                  <a:pt x="51688" y="482890"/>
                </a:lnTo>
                <a:lnTo>
                  <a:pt x="45339" y="472004"/>
                </a:lnTo>
                <a:close/>
              </a:path>
              <a:path w="103505" h="508000">
                <a:moveTo>
                  <a:pt x="96265" y="411988"/>
                </a:moveTo>
                <a:lnTo>
                  <a:pt x="92456" y="413004"/>
                </a:lnTo>
                <a:lnTo>
                  <a:pt x="58039" y="472004"/>
                </a:lnTo>
                <a:lnTo>
                  <a:pt x="58039" y="495300"/>
                </a:lnTo>
                <a:lnTo>
                  <a:pt x="59094" y="495300"/>
                </a:lnTo>
                <a:lnTo>
                  <a:pt x="103378" y="419354"/>
                </a:lnTo>
                <a:lnTo>
                  <a:pt x="102362" y="415544"/>
                </a:lnTo>
                <a:lnTo>
                  <a:pt x="96265" y="411988"/>
                </a:lnTo>
                <a:close/>
              </a:path>
              <a:path w="103505" h="508000">
                <a:moveTo>
                  <a:pt x="51689" y="482890"/>
                </a:moveTo>
                <a:lnTo>
                  <a:pt x="46228" y="492252"/>
                </a:lnTo>
                <a:lnTo>
                  <a:pt x="57150" y="492252"/>
                </a:lnTo>
                <a:lnTo>
                  <a:pt x="51689" y="482890"/>
                </a:lnTo>
                <a:close/>
              </a:path>
              <a:path w="103505" h="508000">
                <a:moveTo>
                  <a:pt x="58039" y="472004"/>
                </a:moveTo>
                <a:lnTo>
                  <a:pt x="51689" y="482890"/>
                </a:lnTo>
                <a:lnTo>
                  <a:pt x="57150" y="492252"/>
                </a:lnTo>
                <a:lnTo>
                  <a:pt x="58039" y="492252"/>
                </a:lnTo>
                <a:lnTo>
                  <a:pt x="58039" y="472004"/>
                </a:lnTo>
                <a:close/>
              </a:path>
              <a:path w="103505" h="508000">
                <a:moveTo>
                  <a:pt x="58039" y="444500"/>
                </a:moveTo>
                <a:lnTo>
                  <a:pt x="45339" y="444500"/>
                </a:lnTo>
                <a:lnTo>
                  <a:pt x="45339" y="472004"/>
                </a:lnTo>
                <a:lnTo>
                  <a:pt x="51689" y="482890"/>
                </a:lnTo>
                <a:lnTo>
                  <a:pt x="58038" y="472004"/>
                </a:lnTo>
                <a:lnTo>
                  <a:pt x="58039" y="444500"/>
                </a:lnTo>
                <a:close/>
              </a:path>
            </a:pathLst>
          </a:custGeom>
          <a:solidFill>
            <a:srgbClr val="4966AC"/>
          </a:solidFill>
        </p:spPr>
        <p:txBody>
          <a:bodyPr wrap="square" lIns="0" tIns="0" rIns="0" bIns="0" rtlCol="0"/>
          <a:lstStyle/>
          <a:p>
            <a:endParaRPr sz="2700"/>
          </a:p>
        </p:txBody>
      </p:sp>
      <p:sp>
        <p:nvSpPr>
          <p:cNvPr id="21" name="object 21"/>
          <p:cNvSpPr txBox="1"/>
          <p:nvPr/>
        </p:nvSpPr>
        <p:spPr>
          <a:xfrm>
            <a:off x="1379029" y="6577392"/>
            <a:ext cx="1644968" cy="688650"/>
          </a:xfrm>
          <a:prstGeom prst="rect">
            <a:avLst/>
          </a:prstGeom>
          <a:solidFill>
            <a:srgbClr val="7DB1E6"/>
          </a:solidFill>
        </p:spPr>
        <p:txBody>
          <a:bodyPr vert="horz" wrap="square" lIns="0" tIns="148590" rIns="0" bIns="0" rtlCol="0">
            <a:spAutoFit/>
          </a:bodyPr>
          <a:lstStyle/>
          <a:p>
            <a:pPr algn="ctr">
              <a:lnSpc>
                <a:spcPts val="2055"/>
              </a:lnSpc>
              <a:spcBef>
                <a:spcPts val="1170"/>
              </a:spcBef>
            </a:pPr>
            <a:r>
              <a:rPr b="1" dirty="0">
                <a:latin typeface="Carlito"/>
                <a:cs typeface="Carlito"/>
              </a:rPr>
              <a:t>A1</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22" name="object 22"/>
          <p:cNvSpPr txBox="1"/>
          <p:nvPr/>
        </p:nvSpPr>
        <p:spPr>
          <a:xfrm>
            <a:off x="3252405" y="6577392"/>
            <a:ext cx="1645920" cy="688650"/>
          </a:xfrm>
          <a:prstGeom prst="rect">
            <a:avLst/>
          </a:prstGeom>
          <a:solidFill>
            <a:srgbClr val="7DB1E6"/>
          </a:solidFill>
        </p:spPr>
        <p:txBody>
          <a:bodyPr vert="horz" wrap="square" lIns="0" tIns="148590" rIns="0" bIns="0" rtlCol="0">
            <a:spAutoFit/>
          </a:bodyPr>
          <a:lstStyle/>
          <a:p>
            <a:pPr algn="ctr">
              <a:lnSpc>
                <a:spcPts val="2055"/>
              </a:lnSpc>
              <a:spcBef>
                <a:spcPts val="1170"/>
              </a:spcBef>
            </a:pPr>
            <a:r>
              <a:rPr b="1" dirty="0">
                <a:latin typeface="Carlito"/>
                <a:cs typeface="Carlito"/>
              </a:rPr>
              <a:t>A2</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23" name="object 23"/>
          <p:cNvSpPr txBox="1"/>
          <p:nvPr/>
        </p:nvSpPr>
        <p:spPr>
          <a:xfrm>
            <a:off x="5237798" y="6577393"/>
            <a:ext cx="1048703" cy="562655"/>
          </a:xfrm>
          <a:prstGeom prst="rect">
            <a:avLst/>
          </a:prstGeom>
          <a:solidFill>
            <a:srgbClr val="7DB1E6"/>
          </a:solidFill>
        </p:spPr>
        <p:txBody>
          <a:bodyPr vert="horz" wrap="square" lIns="0" tIns="8573" rIns="0" bIns="0" rtlCol="0">
            <a:spAutoFit/>
          </a:bodyPr>
          <a:lstStyle/>
          <a:p>
            <a:pPr>
              <a:spcBef>
                <a:spcPts val="68"/>
              </a:spcBef>
            </a:pPr>
            <a:endParaRPr>
              <a:latin typeface="Times New Roman"/>
              <a:cs typeface="Times New Roman"/>
            </a:endParaRPr>
          </a:p>
          <a:p>
            <a:pPr algn="ctr">
              <a:spcBef>
                <a:spcPts val="8"/>
              </a:spcBef>
            </a:pPr>
            <a:r>
              <a:rPr b="1" dirty="0">
                <a:latin typeface="Carlito"/>
                <a:cs typeface="Carlito"/>
              </a:rPr>
              <a:t>…</a:t>
            </a:r>
            <a:endParaRPr>
              <a:latin typeface="Carlito"/>
              <a:cs typeface="Carlito"/>
            </a:endParaRPr>
          </a:p>
        </p:txBody>
      </p:sp>
      <p:sp>
        <p:nvSpPr>
          <p:cNvPr id="24" name="object 24"/>
          <p:cNvSpPr txBox="1"/>
          <p:nvPr/>
        </p:nvSpPr>
        <p:spPr>
          <a:xfrm>
            <a:off x="6619683" y="6577392"/>
            <a:ext cx="1645920" cy="688650"/>
          </a:xfrm>
          <a:prstGeom prst="rect">
            <a:avLst/>
          </a:prstGeom>
          <a:solidFill>
            <a:srgbClr val="7DB1E6"/>
          </a:solidFill>
        </p:spPr>
        <p:txBody>
          <a:bodyPr vert="horz" wrap="square" lIns="0" tIns="148590" rIns="0" bIns="0" rtlCol="0">
            <a:spAutoFit/>
          </a:bodyPr>
          <a:lstStyle/>
          <a:p>
            <a:pPr algn="ctr">
              <a:lnSpc>
                <a:spcPts val="2055"/>
              </a:lnSpc>
              <a:spcBef>
                <a:spcPts val="1170"/>
              </a:spcBef>
            </a:pPr>
            <a:r>
              <a:rPr b="1" dirty="0">
                <a:latin typeface="Carlito"/>
                <a:cs typeface="Carlito"/>
              </a:rPr>
              <a:t>B1</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25" name="object 25"/>
          <p:cNvSpPr txBox="1"/>
          <p:nvPr/>
        </p:nvSpPr>
        <p:spPr>
          <a:xfrm>
            <a:off x="8494205" y="6577392"/>
            <a:ext cx="1644968" cy="688650"/>
          </a:xfrm>
          <a:prstGeom prst="rect">
            <a:avLst/>
          </a:prstGeom>
          <a:solidFill>
            <a:srgbClr val="7DB1E6"/>
          </a:solidFill>
        </p:spPr>
        <p:txBody>
          <a:bodyPr vert="horz" wrap="square" lIns="0" tIns="148590" rIns="0" bIns="0" rtlCol="0">
            <a:spAutoFit/>
          </a:bodyPr>
          <a:lstStyle/>
          <a:p>
            <a:pPr marL="953" algn="ctr">
              <a:lnSpc>
                <a:spcPts val="2055"/>
              </a:lnSpc>
              <a:spcBef>
                <a:spcPts val="1170"/>
              </a:spcBef>
            </a:pPr>
            <a:r>
              <a:rPr b="1" dirty="0">
                <a:latin typeface="Carlito"/>
                <a:cs typeface="Carlito"/>
              </a:rPr>
              <a:t>B2</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26" name="object 26"/>
          <p:cNvSpPr/>
          <p:nvPr/>
        </p:nvSpPr>
        <p:spPr>
          <a:xfrm>
            <a:off x="4008691" y="5703569"/>
            <a:ext cx="155258" cy="762000"/>
          </a:xfrm>
          <a:custGeom>
            <a:avLst/>
            <a:gdLst/>
            <a:ahLst/>
            <a:cxnLst/>
            <a:rect l="l" t="t" r="r" b="b"/>
            <a:pathLst>
              <a:path w="103505" h="508000">
                <a:moveTo>
                  <a:pt x="58038" y="0"/>
                </a:moveTo>
                <a:lnTo>
                  <a:pt x="45338" y="0"/>
                </a:lnTo>
                <a:lnTo>
                  <a:pt x="45338" y="50800"/>
                </a:lnTo>
                <a:lnTo>
                  <a:pt x="58038" y="50800"/>
                </a:lnTo>
                <a:lnTo>
                  <a:pt x="58038" y="0"/>
                </a:lnTo>
                <a:close/>
              </a:path>
              <a:path w="103505" h="508000">
                <a:moveTo>
                  <a:pt x="58038" y="88900"/>
                </a:moveTo>
                <a:lnTo>
                  <a:pt x="45338" y="88900"/>
                </a:lnTo>
                <a:lnTo>
                  <a:pt x="45338" y="139700"/>
                </a:lnTo>
                <a:lnTo>
                  <a:pt x="58038" y="139700"/>
                </a:lnTo>
                <a:lnTo>
                  <a:pt x="58038" y="88900"/>
                </a:lnTo>
                <a:close/>
              </a:path>
              <a:path w="103505" h="508000">
                <a:moveTo>
                  <a:pt x="58038" y="177800"/>
                </a:moveTo>
                <a:lnTo>
                  <a:pt x="45338" y="177800"/>
                </a:lnTo>
                <a:lnTo>
                  <a:pt x="45338" y="228600"/>
                </a:lnTo>
                <a:lnTo>
                  <a:pt x="58038" y="228600"/>
                </a:lnTo>
                <a:lnTo>
                  <a:pt x="58038" y="177800"/>
                </a:lnTo>
                <a:close/>
              </a:path>
              <a:path w="103505" h="508000">
                <a:moveTo>
                  <a:pt x="58038" y="266700"/>
                </a:moveTo>
                <a:lnTo>
                  <a:pt x="45338" y="266700"/>
                </a:lnTo>
                <a:lnTo>
                  <a:pt x="45338" y="317500"/>
                </a:lnTo>
                <a:lnTo>
                  <a:pt x="58038" y="317500"/>
                </a:lnTo>
                <a:lnTo>
                  <a:pt x="58038" y="266700"/>
                </a:lnTo>
                <a:close/>
              </a:path>
              <a:path w="103505" h="508000">
                <a:moveTo>
                  <a:pt x="58038" y="355600"/>
                </a:moveTo>
                <a:lnTo>
                  <a:pt x="45338" y="355600"/>
                </a:lnTo>
                <a:lnTo>
                  <a:pt x="45338" y="406400"/>
                </a:lnTo>
                <a:lnTo>
                  <a:pt x="58038" y="406400"/>
                </a:lnTo>
                <a:lnTo>
                  <a:pt x="58038" y="355600"/>
                </a:lnTo>
                <a:close/>
              </a:path>
              <a:path w="103505" h="508000">
                <a:moveTo>
                  <a:pt x="7112" y="411988"/>
                </a:moveTo>
                <a:lnTo>
                  <a:pt x="1015" y="415544"/>
                </a:lnTo>
                <a:lnTo>
                  <a:pt x="0" y="419354"/>
                </a:lnTo>
                <a:lnTo>
                  <a:pt x="51688" y="508000"/>
                </a:lnTo>
                <a:lnTo>
                  <a:pt x="59094" y="495300"/>
                </a:lnTo>
                <a:lnTo>
                  <a:pt x="45338" y="495300"/>
                </a:lnTo>
                <a:lnTo>
                  <a:pt x="45338" y="472004"/>
                </a:lnTo>
                <a:lnTo>
                  <a:pt x="10921" y="413004"/>
                </a:lnTo>
                <a:lnTo>
                  <a:pt x="7112" y="411988"/>
                </a:lnTo>
                <a:close/>
              </a:path>
              <a:path w="103505" h="508000">
                <a:moveTo>
                  <a:pt x="45338" y="472004"/>
                </a:moveTo>
                <a:lnTo>
                  <a:pt x="45338" y="495300"/>
                </a:lnTo>
                <a:lnTo>
                  <a:pt x="58038" y="495300"/>
                </a:lnTo>
                <a:lnTo>
                  <a:pt x="58038" y="492252"/>
                </a:lnTo>
                <a:lnTo>
                  <a:pt x="46227" y="492252"/>
                </a:lnTo>
                <a:lnTo>
                  <a:pt x="51688" y="482890"/>
                </a:lnTo>
                <a:lnTo>
                  <a:pt x="45338" y="472004"/>
                </a:lnTo>
                <a:close/>
              </a:path>
              <a:path w="103505" h="508000">
                <a:moveTo>
                  <a:pt x="96265" y="411988"/>
                </a:moveTo>
                <a:lnTo>
                  <a:pt x="92456" y="413004"/>
                </a:lnTo>
                <a:lnTo>
                  <a:pt x="58038" y="472004"/>
                </a:lnTo>
                <a:lnTo>
                  <a:pt x="58038" y="495300"/>
                </a:lnTo>
                <a:lnTo>
                  <a:pt x="59094" y="495300"/>
                </a:lnTo>
                <a:lnTo>
                  <a:pt x="103377" y="419354"/>
                </a:lnTo>
                <a:lnTo>
                  <a:pt x="102362" y="415544"/>
                </a:lnTo>
                <a:lnTo>
                  <a:pt x="96265" y="411988"/>
                </a:lnTo>
                <a:close/>
              </a:path>
              <a:path w="103505" h="508000">
                <a:moveTo>
                  <a:pt x="51688" y="482890"/>
                </a:moveTo>
                <a:lnTo>
                  <a:pt x="46227" y="492252"/>
                </a:lnTo>
                <a:lnTo>
                  <a:pt x="57150" y="492252"/>
                </a:lnTo>
                <a:lnTo>
                  <a:pt x="51688" y="482890"/>
                </a:lnTo>
                <a:close/>
              </a:path>
              <a:path w="103505" h="508000">
                <a:moveTo>
                  <a:pt x="58038" y="472004"/>
                </a:moveTo>
                <a:lnTo>
                  <a:pt x="51688" y="482890"/>
                </a:lnTo>
                <a:lnTo>
                  <a:pt x="57150" y="492252"/>
                </a:lnTo>
                <a:lnTo>
                  <a:pt x="58038" y="492252"/>
                </a:lnTo>
                <a:lnTo>
                  <a:pt x="58038" y="472004"/>
                </a:lnTo>
                <a:close/>
              </a:path>
              <a:path w="103505" h="508000">
                <a:moveTo>
                  <a:pt x="58038" y="444500"/>
                </a:moveTo>
                <a:lnTo>
                  <a:pt x="45338" y="444500"/>
                </a:lnTo>
                <a:lnTo>
                  <a:pt x="45338" y="472004"/>
                </a:lnTo>
                <a:lnTo>
                  <a:pt x="51688" y="482890"/>
                </a:lnTo>
                <a:lnTo>
                  <a:pt x="58038" y="472004"/>
                </a:lnTo>
                <a:lnTo>
                  <a:pt x="58038" y="444500"/>
                </a:lnTo>
                <a:close/>
              </a:path>
            </a:pathLst>
          </a:custGeom>
          <a:solidFill>
            <a:srgbClr val="4966AC"/>
          </a:solidFill>
        </p:spPr>
        <p:txBody>
          <a:bodyPr wrap="square" lIns="0" tIns="0" rIns="0" bIns="0" rtlCol="0"/>
          <a:lstStyle/>
          <a:p>
            <a:endParaRPr sz="2700"/>
          </a:p>
        </p:txBody>
      </p:sp>
      <p:sp>
        <p:nvSpPr>
          <p:cNvPr id="27" name="object 27"/>
          <p:cNvSpPr/>
          <p:nvPr/>
        </p:nvSpPr>
        <p:spPr>
          <a:xfrm>
            <a:off x="7327964" y="5703569"/>
            <a:ext cx="155258" cy="762000"/>
          </a:xfrm>
          <a:custGeom>
            <a:avLst/>
            <a:gdLst/>
            <a:ahLst/>
            <a:cxnLst/>
            <a:rect l="l" t="t" r="r" b="b"/>
            <a:pathLst>
              <a:path w="103504" h="508000">
                <a:moveTo>
                  <a:pt x="58038" y="0"/>
                </a:moveTo>
                <a:lnTo>
                  <a:pt x="45338" y="0"/>
                </a:lnTo>
                <a:lnTo>
                  <a:pt x="45338" y="50800"/>
                </a:lnTo>
                <a:lnTo>
                  <a:pt x="58038" y="50800"/>
                </a:lnTo>
                <a:lnTo>
                  <a:pt x="58038" y="0"/>
                </a:lnTo>
                <a:close/>
              </a:path>
              <a:path w="103504" h="508000">
                <a:moveTo>
                  <a:pt x="58038" y="88900"/>
                </a:moveTo>
                <a:lnTo>
                  <a:pt x="45338" y="88900"/>
                </a:lnTo>
                <a:lnTo>
                  <a:pt x="45338" y="139700"/>
                </a:lnTo>
                <a:lnTo>
                  <a:pt x="58038" y="139700"/>
                </a:lnTo>
                <a:lnTo>
                  <a:pt x="58038" y="88900"/>
                </a:lnTo>
                <a:close/>
              </a:path>
              <a:path w="103504" h="508000">
                <a:moveTo>
                  <a:pt x="58038" y="177800"/>
                </a:moveTo>
                <a:lnTo>
                  <a:pt x="45338" y="177800"/>
                </a:lnTo>
                <a:lnTo>
                  <a:pt x="45338" y="228600"/>
                </a:lnTo>
                <a:lnTo>
                  <a:pt x="58038" y="228600"/>
                </a:lnTo>
                <a:lnTo>
                  <a:pt x="58038" y="177800"/>
                </a:lnTo>
                <a:close/>
              </a:path>
              <a:path w="103504" h="508000">
                <a:moveTo>
                  <a:pt x="58038" y="266700"/>
                </a:moveTo>
                <a:lnTo>
                  <a:pt x="45338" y="266700"/>
                </a:lnTo>
                <a:lnTo>
                  <a:pt x="45338" y="317500"/>
                </a:lnTo>
                <a:lnTo>
                  <a:pt x="58038" y="317500"/>
                </a:lnTo>
                <a:lnTo>
                  <a:pt x="58038" y="266700"/>
                </a:lnTo>
                <a:close/>
              </a:path>
              <a:path w="103504" h="508000">
                <a:moveTo>
                  <a:pt x="58038" y="355600"/>
                </a:moveTo>
                <a:lnTo>
                  <a:pt x="45338" y="355600"/>
                </a:lnTo>
                <a:lnTo>
                  <a:pt x="45338" y="406400"/>
                </a:lnTo>
                <a:lnTo>
                  <a:pt x="58038" y="406400"/>
                </a:lnTo>
                <a:lnTo>
                  <a:pt x="58038" y="355600"/>
                </a:lnTo>
                <a:close/>
              </a:path>
              <a:path w="103504" h="508000">
                <a:moveTo>
                  <a:pt x="7112" y="411988"/>
                </a:moveTo>
                <a:lnTo>
                  <a:pt x="1015" y="415544"/>
                </a:lnTo>
                <a:lnTo>
                  <a:pt x="0" y="419354"/>
                </a:lnTo>
                <a:lnTo>
                  <a:pt x="51688" y="508000"/>
                </a:lnTo>
                <a:lnTo>
                  <a:pt x="59094" y="495300"/>
                </a:lnTo>
                <a:lnTo>
                  <a:pt x="45338" y="495300"/>
                </a:lnTo>
                <a:lnTo>
                  <a:pt x="45338" y="472004"/>
                </a:lnTo>
                <a:lnTo>
                  <a:pt x="10921" y="413004"/>
                </a:lnTo>
                <a:lnTo>
                  <a:pt x="7112" y="411988"/>
                </a:lnTo>
                <a:close/>
              </a:path>
              <a:path w="103504" h="508000">
                <a:moveTo>
                  <a:pt x="45338" y="472004"/>
                </a:moveTo>
                <a:lnTo>
                  <a:pt x="45338" y="495300"/>
                </a:lnTo>
                <a:lnTo>
                  <a:pt x="58038" y="495300"/>
                </a:lnTo>
                <a:lnTo>
                  <a:pt x="58038" y="492252"/>
                </a:lnTo>
                <a:lnTo>
                  <a:pt x="46227" y="492252"/>
                </a:lnTo>
                <a:lnTo>
                  <a:pt x="51688" y="482890"/>
                </a:lnTo>
                <a:lnTo>
                  <a:pt x="45338" y="472004"/>
                </a:lnTo>
                <a:close/>
              </a:path>
              <a:path w="103504" h="508000">
                <a:moveTo>
                  <a:pt x="96265" y="411988"/>
                </a:moveTo>
                <a:lnTo>
                  <a:pt x="92455" y="413004"/>
                </a:lnTo>
                <a:lnTo>
                  <a:pt x="58038" y="472004"/>
                </a:lnTo>
                <a:lnTo>
                  <a:pt x="58038" y="495300"/>
                </a:lnTo>
                <a:lnTo>
                  <a:pt x="59094" y="495300"/>
                </a:lnTo>
                <a:lnTo>
                  <a:pt x="103377" y="419354"/>
                </a:lnTo>
                <a:lnTo>
                  <a:pt x="102362" y="415544"/>
                </a:lnTo>
                <a:lnTo>
                  <a:pt x="96265" y="411988"/>
                </a:lnTo>
                <a:close/>
              </a:path>
              <a:path w="103504" h="508000">
                <a:moveTo>
                  <a:pt x="51688" y="482890"/>
                </a:moveTo>
                <a:lnTo>
                  <a:pt x="46227" y="492252"/>
                </a:lnTo>
                <a:lnTo>
                  <a:pt x="57150" y="492252"/>
                </a:lnTo>
                <a:lnTo>
                  <a:pt x="51688" y="482890"/>
                </a:lnTo>
                <a:close/>
              </a:path>
              <a:path w="103504" h="508000">
                <a:moveTo>
                  <a:pt x="58038" y="472004"/>
                </a:moveTo>
                <a:lnTo>
                  <a:pt x="51688" y="482890"/>
                </a:lnTo>
                <a:lnTo>
                  <a:pt x="57150" y="492252"/>
                </a:lnTo>
                <a:lnTo>
                  <a:pt x="58038" y="492252"/>
                </a:lnTo>
                <a:lnTo>
                  <a:pt x="58038" y="472004"/>
                </a:lnTo>
                <a:close/>
              </a:path>
              <a:path w="103504" h="508000">
                <a:moveTo>
                  <a:pt x="58038" y="444500"/>
                </a:moveTo>
                <a:lnTo>
                  <a:pt x="45338" y="444500"/>
                </a:lnTo>
                <a:lnTo>
                  <a:pt x="45338" y="472004"/>
                </a:lnTo>
                <a:lnTo>
                  <a:pt x="51688" y="482890"/>
                </a:lnTo>
                <a:lnTo>
                  <a:pt x="58038" y="472004"/>
                </a:lnTo>
                <a:lnTo>
                  <a:pt x="58038" y="444500"/>
                </a:lnTo>
                <a:close/>
              </a:path>
            </a:pathLst>
          </a:custGeom>
          <a:solidFill>
            <a:srgbClr val="4966AC"/>
          </a:solidFill>
        </p:spPr>
        <p:txBody>
          <a:bodyPr wrap="square" lIns="0" tIns="0" rIns="0" bIns="0" rtlCol="0"/>
          <a:lstStyle/>
          <a:p>
            <a:endParaRPr sz="2700"/>
          </a:p>
        </p:txBody>
      </p:sp>
      <p:sp>
        <p:nvSpPr>
          <p:cNvPr id="28" name="object 28"/>
          <p:cNvSpPr/>
          <p:nvPr/>
        </p:nvSpPr>
        <p:spPr>
          <a:xfrm>
            <a:off x="9233345" y="5703569"/>
            <a:ext cx="155258" cy="762000"/>
          </a:xfrm>
          <a:custGeom>
            <a:avLst/>
            <a:gdLst/>
            <a:ahLst/>
            <a:cxnLst/>
            <a:rect l="l" t="t" r="r" b="b"/>
            <a:pathLst>
              <a:path w="103504" h="508000">
                <a:moveTo>
                  <a:pt x="58038" y="0"/>
                </a:moveTo>
                <a:lnTo>
                  <a:pt x="45338" y="0"/>
                </a:lnTo>
                <a:lnTo>
                  <a:pt x="45338" y="50800"/>
                </a:lnTo>
                <a:lnTo>
                  <a:pt x="58038" y="50800"/>
                </a:lnTo>
                <a:lnTo>
                  <a:pt x="58038" y="0"/>
                </a:lnTo>
                <a:close/>
              </a:path>
              <a:path w="103504" h="508000">
                <a:moveTo>
                  <a:pt x="58038" y="88900"/>
                </a:moveTo>
                <a:lnTo>
                  <a:pt x="45338" y="88900"/>
                </a:lnTo>
                <a:lnTo>
                  <a:pt x="45338" y="139700"/>
                </a:lnTo>
                <a:lnTo>
                  <a:pt x="58038" y="139700"/>
                </a:lnTo>
                <a:lnTo>
                  <a:pt x="58038" y="88900"/>
                </a:lnTo>
                <a:close/>
              </a:path>
              <a:path w="103504" h="508000">
                <a:moveTo>
                  <a:pt x="58038" y="177800"/>
                </a:moveTo>
                <a:lnTo>
                  <a:pt x="45338" y="177800"/>
                </a:lnTo>
                <a:lnTo>
                  <a:pt x="45338" y="228600"/>
                </a:lnTo>
                <a:lnTo>
                  <a:pt x="58038" y="228600"/>
                </a:lnTo>
                <a:lnTo>
                  <a:pt x="58038" y="177800"/>
                </a:lnTo>
                <a:close/>
              </a:path>
              <a:path w="103504" h="508000">
                <a:moveTo>
                  <a:pt x="58038" y="266700"/>
                </a:moveTo>
                <a:lnTo>
                  <a:pt x="45338" y="266700"/>
                </a:lnTo>
                <a:lnTo>
                  <a:pt x="45338" y="317500"/>
                </a:lnTo>
                <a:lnTo>
                  <a:pt x="58038" y="317500"/>
                </a:lnTo>
                <a:lnTo>
                  <a:pt x="58038" y="266700"/>
                </a:lnTo>
                <a:close/>
              </a:path>
              <a:path w="103504" h="508000">
                <a:moveTo>
                  <a:pt x="58038" y="355600"/>
                </a:moveTo>
                <a:lnTo>
                  <a:pt x="45338" y="355600"/>
                </a:lnTo>
                <a:lnTo>
                  <a:pt x="45338" y="406400"/>
                </a:lnTo>
                <a:lnTo>
                  <a:pt x="58038" y="406400"/>
                </a:lnTo>
                <a:lnTo>
                  <a:pt x="58038" y="355600"/>
                </a:lnTo>
                <a:close/>
              </a:path>
              <a:path w="103504" h="508000">
                <a:moveTo>
                  <a:pt x="7112" y="411988"/>
                </a:moveTo>
                <a:lnTo>
                  <a:pt x="1015" y="415544"/>
                </a:lnTo>
                <a:lnTo>
                  <a:pt x="0" y="419354"/>
                </a:lnTo>
                <a:lnTo>
                  <a:pt x="51688" y="508000"/>
                </a:lnTo>
                <a:lnTo>
                  <a:pt x="59094" y="495300"/>
                </a:lnTo>
                <a:lnTo>
                  <a:pt x="45338" y="495300"/>
                </a:lnTo>
                <a:lnTo>
                  <a:pt x="45338" y="472004"/>
                </a:lnTo>
                <a:lnTo>
                  <a:pt x="10922" y="413004"/>
                </a:lnTo>
                <a:lnTo>
                  <a:pt x="7112" y="411988"/>
                </a:lnTo>
                <a:close/>
              </a:path>
              <a:path w="103504" h="508000">
                <a:moveTo>
                  <a:pt x="45338" y="472004"/>
                </a:moveTo>
                <a:lnTo>
                  <a:pt x="45338" y="495300"/>
                </a:lnTo>
                <a:lnTo>
                  <a:pt x="58038" y="495300"/>
                </a:lnTo>
                <a:lnTo>
                  <a:pt x="58038" y="492252"/>
                </a:lnTo>
                <a:lnTo>
                  <a:pt x="46227" y="492252"/>
                </a:lnTo>
                <a:lnTo>
                  <a:pt x="51688" y="482890"/>
                </a:lnTo>
                <a:lnTo>
                  <a:pt x="45338" y="472004"/>
                </a:lnTo>
                <a:close/>
              </a:path>
              <a:path w="103504" h="508000">
                <a:moveTo>
                  <a:pt x="96265" y="411988"/>
                </a:moveTo>
                <a:lnTo>
                  <a:pt x="92456" y="413004"/>
                </a:lnTo>
                <a:lnTo>
                  <a:pt x="58038" y="472004"/>
                </a:lnTo>
                <a:lnTo>
                  <a:pt x="58038" y="495300"/>
                </a:lnTo>
                <a:lnTo>
                  <a:pt x="59094" y="495300"/>
                </a:lnTo>
                <a:lnTo>
                  <a:pt x="103377" y="419354"/>
                </a:lnTo>
                <a:lnTo>
                  <a:pt x="102362" y="415544"/>
                </a:lnTo>
                <a:lnTo>
                  <a:pt x="96265" y="411988"/>
                </a:lnTo>
                <a:close/>
              </a:path>
              <a:path w="103504" h="508000">
                <a:moveTo>
                  <a:pt x="51688" y="482890"/>
                </a:moveTo>
                <a:lnTo>
                  <a:pt x="46227" y="492252"/>
                </a:lnTo>
                <a:lnTo>
                  <a:pt x="57150" y="492252"/>
                </a:lnTo>
                <a:lnTo>
                  <a:pt x="51688" y="482890"/>
                </a:lnTo>
                <a:close/>
              </a:path>
              <a:path w="103504" h="508000">
                <a:moveTo>
                  <a:pt x="58038" y="472004"/>
                </a:moveTo>
                <a:lnTo>
                  <a:pt x="51688" y="482890"/>
                </a:lnTo>
                <a:lnTo>
                  <a:pt x="57150" y="492252"/>
                </a:lnTo>
                <a:lnTo>
                  <a:pt x="58038" y="492252"/>
                </a:lnTo>
                <a:lnTo>
                  <a:pt x="58038" y="472004"/>
                </a:lnTo>
                <a:close/>
              </a:path>
              <a:path w="103504" h="508000">
                <a:moveTo>
                  <a:pt x="58038" y="444500"/>
                </a:moveTo>
                <a:lnTo>
                  <a:pt x="45338" y="444500"/>
                </a:lnTo>
                <a:lnTo>
                  <a:pt x="45338" y="472004"/>
                </a:lnTo>
                <a:lnTo>
                  <a:pt x="51688" y="482890"/>
                </a:lnTo>
                <a:lnTo>
                  <a:pt x="58038" y="472004"/>
                </a:lnTo>
                <a:lnTo>
                  <a:pt x="58038" y="444500"/>
                </a:lnTo>
                <a:close/>
              </a:path>
            </a:pathLst>
          </a:custGeom>
          <a:solidFill>
            <a:srgbClr val="4966AC"/>
          </a:solidFill>
        </p:spPr>
        <p:txBody>
          <a:bodyPr wrap="square" lIns="0" tIns="0" rIns="0" bIns="0" rtlCol="0"/>
          <a:lstStyle/>
          <a:p>
            <a:endParaRPr sz="2700"/>
          </a:p>
        </p:txBody>
      </p:sp>
      <p:sp>
        <p:nvSpPr>
          <p:cNvPr id="29" name="object 29"/>
          <p:cNvSpPr/>
          <p:nvPr/>
        </p:nvSpPr>
        <p:spPr>
          <a:xfrm>
            <a:off x="1296162" y="7627239"/>
            <a:ext cx="9315450" cy="411480"/>
          </a:xfrm>
          <a:custGeom>
            <a:avLst/>
            <a:gdLst/>
            <a:ahLst/>
            <a:cxnLst/>
            <a:rect l="l" t="t" r="r" b="b"/>
            <a:pathLst>
              <a:path w="6210300" h="274320">
                <a:moveTo>
                  <a:pt x="6210299" y="0"/>
                </a:moveTo>
                <a:lnTo>
                  <a:pt x="6208496" y="53363"/>
                </a:lnTo>
                <a:lnTo>
                  <a:pt x="6203584" y="96964"/>
                </a:lnTo>
                <a:lnTo>
                  <a:pt x="6196316" y="126372"/>
                </a:lnTo>
                <a:lnTo>
                  <a:pt x="6187440" y="137160"/>
                </a:lnTo>
                <a:lnTo>
                  <a:pt x="3128009" y="137160"/>
                </a:lnTo>
                <a:lnTo>
                  <a:pt x="3119133" y="147947"/>
                </a:lnTo>
                <a:lnTo>
                  <a:pt x="3111865" y="177355"/>
                </a:lnTo>
                <a:lnTo>
                  <a:pt x="3106953" y="220956"/>
                </a:lnTo>
                <a:lnTo>
                  <a:pt x="3105150" y="274320"/>
                </a:lnTo>
                <a:lnTo>
                  <a:pt x="3103346" y="220956"/>
                </a:lnTo>
                <a:lnTo>
                  <a:pt x="3098434" y="177355"/>
                </a:lnTo>
                <a:lnTo>
                  <a:pt x="3091166" y="147947"/>
                </a:lnTo>
                <a:lnTo>
                  <a:pt x="3082290" y="137160"/>
                </a:lnTo>
                <a:lnTo>
                  <a:pt x="22859" y="137160"/>
                </a:lnTo>
                <a:lnTo>
                  <a:pt x="13962" y="126372"/>
                </a:lnTo>
                <a:lnTo>
                  <a:pt x="6696" y="96964"/>
                </a:lnTo>
                <a:lnTo>
                  <a:pt x="1796" y="53363"/>
                </a:lnTo>
                <a:lnTo>
                  <a:pt x="0" y="0"/>
                </a:lnTo>
              </a:path>
            </a:pathLst>
          </a:custGeom>
          <a:ln w="6350">
            <a:solidFill>
              <a:srgbClr val="4966AC"/>
            </a:solidFill>
          </a:ln>
        </p:spPr>
        <p:txBody>
          <a:bodyPr wrap="square" lIns="0" tIns="0" rIns="0" bIns="0" rtlCol="0"/>
          <a:lstStyle/>
          <a:p>
            <a:endParaRPr sz="2700"/>
          </a:p>
        </p:txBody>
      </p:sp>
      <p:sp>
        <p:nvSpPr>
          <p:cNvPr id="30" name="object 30"/>
          <p:cNvSpPr txBox="1"/>
          <p:nvPr/>
        </p:nvSpPr>
        <p:spPr>
          <a:xfrm>
            <a:off x="6847333" y="8647937"/>
            <a:ext cx="1538288" cy="941604"/>
          </a:xfrm>
          <a:prstGeom prst="rect">
            <a:avLst/>
          </a:prstGeom>
        </p:spPr>
        <p:txBody>
          <a:bodyPr vert="horz" wrap="square" lIns="0" tIns="18098" rIns="0" bIns="0" rtlCol="0">
            <a:spAutoFit/>
          </a:bodyPr>
          <a:lstStyle/>
          <a:p>
            <a:pPr marL="19050" marR="7620" indent="131445">
              <a:spcBef>
                <a:spcPts val="143"/>
              </a:spcBef>
            </a:pPr>
            <a:r>
              <a:rPr sz="3000" b="1" spc="-15" dirty="0">
                <a:solidFill>
                  <a:srgbClr val="0075B1"/>
                </a:solidFill>
                <a:latin typeface="Carlito"/>
                <a:cs typeface="Carlito"/>
              </a:rPr>
              <a:t>Product  </a:t>
            </a:r>
            <a:r>
              <a:rPr sz="3000" b="1" spc="-38" dirty="0">
                <a:solidFill>
                  <a:srgbClr val="0075B1"/>
                </a:solidFill>
                <a:latin typeface="Carlito"/>
                <a:cs typeface="Carlito"/>
              </a:rPr>
              <a:t>B</a:t>
            </a:r>
            <a:r>
              <a:rPr sz="3000" b="1" spc="-45" dirty="0">
                <a:solidFill>
                  <a:srgbClr val="0075B1"/>
                </a:solidFill>
                <a:latin typeface="Carlito"/>
                <a:cs typeface="Carlito"/>
              </a:rPr>
              <a:t>A</a:t>
            </a:r>
            <a:r>
              <a:rPr sz="3000" b="1" spc="-15" dirty="0">
                <a:solidFill>
                  <a:srgbClr val="0075B1"/>
                </a:solidFill>
                <a:latin typeface="Carlito"/>
                <a:cs typeface="Carlito"/>
              </a:rPr>
              <a:t>CK</a:t>
            </a:r>
            <a:r>
              <a:rPr sz="3000" b="1" spc="-68" dirty="0">
                <a:solidFill>
                  <a:srgbClr val="0075B1"/>
                </a:solidFill>
                <a:latin typeface="Carlito"/>
                <a:cs typeface="Carlito"/>
              </a:rPr>
              <a:t>L</a:t>
            </a:r>
            <a:r>
              <a:rPr sz="3000" b="1" spc="-15" dirty="0">
                <a:solidFill>
                  <a:srgbClr val="0075B1"/>
                </a:solidFill>
                <a:latin typeface="Carlito"/>
                <a:cs typeface="Carlito"/>
              </a:rPr>
              <a:t>OG</a:t>
            </a:r>
            <a:endParaRPr sz="3000">
              <a:latin typeface="Carlito"/>
              <a:cs typeface="Carlito"/>
            </a:endParaRPr>
          </a:p>
        </p:txBody>
      </p:sp>
      <p:sp>
        <p:nvSpPr>
          <p:cNvPr id="31" name="object 31"/>
          <p:cNvSpPr/>
          <p:nvPr/>
        </p:nvSpPr>
        <p:spPr>
          <a:xfrm>
            <a:off x="13390246" y="4596002"/>
            <a:ext cx="3041522" cy="3031236"/>
          </a:xfrm>
          <a:prstGeom prst="rect">
            <a:avLst/>
          </a:prstGeom>
          <a:blipFill>
            <a:blip r:embed="rId3" cstate="print"/>
            <a:stretch>
              <a:fillRect/>
            </a:stretch>
          </a:blipFill>
        </p:spPr>
        <p:txBody>
          <a:bodyPr wrap="square" lIns="0" tIns="0" rIns="0" bIns="0" rtlCol="0"/>
          <a:lstStyle/>
          <a:p>
            <a:endParaRPr sz="2700"/>
          </a:p>
        </p:txBody>
      </p:sp>
      <p:sp>
        <p:nvSpPr>
          <p:cNvPr id="32" name="object 32"/>
          <p:cNvSpPr txBox="1"/>
          <p:nvPr/>
        </p:nvSpPr>
        <p:spPr>
          <a:xfrm>
            <a:off x="13623035" y="4910708"/>
            <a:ext cx="2129790" cy="1265731"/>
          </a:xfrm>
          <a:prstGeom prst="rect">
            <a:avLst/>
          </a:prstGeom>
        </p:spPr>
        <p:txBody>
          <a:bodyPr vert="horz" wrap="square" lIns="0" tIns="19050" rIns="0" bIns="0" rtlCol="0">
            <a:spAutoFit/>
          </a:bodyPr>
          <a:lstStyle/>
          <a:p>
            <a:pPr marL="19050" marR="7620" algn="just">
              <a:spcBef>
                <a:spcPts val="150"/>
              </a:spcBef>
            </a:pPr>
            <a:r>
              <a:rPr sz="2700" dirty="0">
                <a:latin typeface="Arial Black"/>
                <a:cs typeface="Arial Black"/>
              </a:rPr>
              <a:t>As a </a:t>
            </a:r>
            <a:r>
              <a:rPr sz="2700" spc="-38" dirty="0">
                <a:latin typeface="Arial Black"/>
                <a:cs typeface="Arial Black"/>
              </a:rPr>
              <a:t>user,</a:t>
            </a:r>
            <a:r>
              <a:rPr sz="2700" spc="-158" dirty="0">
                <a:latin typeface="Arial Black"/>
                <a:cs typeface="Arial Black"/>
              </a:rPr>
              <a:t> </a:t>
            </a:r>
            <a:r>
              <a:rPr sz="2700" dirty="0">
                <a:latin typeface="Arial Black"/>
                <a:cs typeface="Arial Black"/>
              </a:rPr>
              <a:t>I  </a:t>
            </a:r>
            <a:r>
              <a:rPr sz="2700" spc="-8" dirty="0">
                <a:latin typeface="Arial Black"/>
                <a:cs typeface="Arial Black"/>
              </a:rPr>
              <a:t>want </a:t>
            </a:r>
            <a:r>
              <a:rPr sz="2700" dirty="0">
                <a:latin typeface="Arial Black"/>
                <a:cs typeface="Arial Black"/>
              </a:rPr>
              <a:t>to be  able to</a:t>
            </a:r>
            <a:r>
              <a:rPr sz="2700" spc="-68" dirty="0">
                <a:latin typeface="Arial Black"/>
                <a:cs typeface="Arial Black"/>
              </a:rPr>
              <a:t> </a:t>
            </a:r>
            <a:r>
              <a:rPr sz="2700" dirty="0">
                <a:latin typeface="Arial Black"/>
                <a:cs typeface="Arial Black"/>
              </a:rPr>
              <a:t>…</a:t>
            </a:r>
            <a:endParaRPr sz="2700">
              <a:latin typeface="Arial Black"/>
              <a:cs typeface="Arial Black"/>
            </a:endParaRPr>
          </a:p>
        </p:txBody>
      </p:sp>
      <p:sp>
        <p:nvSpPr>
          <p:cNvPr id="33" name="object 33"/>
          <p:cNvSpPr txBox="1"/>
          <p:nvPr/>
        </p:nvSpPr>
        <p:spPr>
          <a:xfrm>
            <a:off x="13390816" y="3565588"/>
            <a:ext cx="3042284" cy="735138"/>
          </a:xfrm>
          <a:prstGeom prst="rect">
            <a:avLst/>
          </a:prstGeom>
          <a:solidFill>
            <a:srgbClr val="DD8987"/>
          </a:solidFill>
        </p:spPr>
        <p:txBody>
          <a:bodyPr vert="horz" wrap="square" lIns="0" tIns="29528" rIns="0" bIns="0" rtlCol="0">
            <a:spAutoFit/>
          </a:bodyPr>
          <a:lstStyle/>
          <a:p>
            <a:pPr marL="953" algn="ctr">
              <a:lnSpc>
                <a:spcPts val="3128"/>
              </a:lnSpc>
              <a:spcBef>
                <a:spcPts val="233"/>
              </a:spcBef>
            </a:pPr>
            <a:r>
              <a:rPr sz="2700" b="1" dirty="0">
                <a:latin typeface="Carlito"/>
                <a:cs typeface="Carlito"/>
              </a:rPr>
              <a:t>User</a:t>
            </a:r>
            <a:r>
              <a:rPr sz="2700" b="1" spc="-30" dirty="0">
                <a:latin typeface="Carlito"/>
                <a:cs typeface="Carlito"/>
              </a:rPr>
              <a:t> </a:t>
            </a:r>
            <a:r>
              <a:rPr sz="2700" b="1" spc="-8" dirty="0">
                <a:latin typeface="Carlito"/>
                <a:cs typeface="Carlito"/>
              </a:rPr>
              <a:t>Story</a:t>
            </a:r>
            <a:endParaRPr sz="2700">
              <a:latin typeface="Carlito"/>
              <a:cs typeface="Carlito"/>
            </a:endParaRPr>
          </a:p>
          <a:p>
            <a:pPr marL="953" algn="ctr">
              <a:lnSpc>
                <a:spcPts val="2408"/>
              </a:lnSpc>
            </a:pPr>
            <a:r>
              <a:rPr sz="2100" spc="-15" dirty="0">
                <a:latin typeface="Carlito"/>
                <a:cs typeface="Carlito"/>
              </a:rPr>
              <a:t>(</a:t>
            </a:r>
            <a:r>
              <a:rPr sz="2100" i="1" spc="-15" dirty="0">
                <a:latin typeface="Carlito"/>
                <a:cs typeface="Carlito"/>
              </a:rPr>
              <a:t>format</a:t>
            </a:r>
            <a:r>
              <a:rPr sz="2100" spc="-15" dirty="0">
                <a:latin typeface="Carlito"/>
                <a:cs typeface="Carlito"/>
              </a:rPr>
              <a:t>)</a:t>
            </a:r>
            <a:endParaRPr sz="210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6075425" cy="1004121"/>
          </a:xfrm>
          <a:prstGeom prst="rect">
            <a:avLst/>
          </a:prstGeom>
        </p:spPr>
        <p:txBody>
          <a:bodyPr vert="horz" wrap="square" lIns="0" tIns="19050" rIns="0" bIns="0" rtlCol="0">
            <a:spAutoFit/>
          </a:bodyPr>
          <a:lstStyle/>
          <a:p>
            <a:pPr marL="19050">
              <a:spcBef>
                <a:spcPts val="150"/>
              </a:spcBef>
            </a:pPr>
            <a:r>
              <a:rPr spc="-720" dirty="0"/>
              <a:t>SCRUM:</a:t>
            </a:r>
            <a:r>
              <a:rPr spc="-472" dirty="0"/>
              <a:t> </a:t>
            </a:r>
            <a:r>
              <a:rPr spc="-413" dirty="0"/>
              <a:t>Concepts</a:t>
            </a:r>
          </a:p>
        </p:txBody>
      </p:sp>
      <p:sp>
        <p:nvSpPr>
          <p:cNvPr id="3" name="object 3"/>
          <p:cNvSpPr txBox="1"/>
          <p:nvPr/>
        </p:nvSpPr>
        <p:spPr>
          <a:xfrm>
            <a:off x="723901" y="1349122"/>
            <a:ext cx="6237923" cy="695062"/>
          </a:xfrm>
          <a:prstGeom prst="rect">
            <a:avLst/>
          </a:prstGeom>
        </p:spPr>
        <p:txBody>
          <a:bodyPr vert="horz" wrap="square" lIns="0" tIns="76200" rIns="0" bIns="0" rtlCol="0">
            <a:spAutoFit/>
          </a:bodyPr>
          <a:lstStyle/>
          <a:p>
            <a:pPr marL="19050">
              <a:spcBef>
                <a:spcPts val="600"/>
              </a:spcBef>
            </a:pPr>
            <a:r>
              <a:rPr b="1" spc="-8" dirty="0">
                <a:solidFill>
                  <a:srgbClr val="0075B1"/>
                </a:solidFill>
                <a:latin typeface="Carlito"/>
                <a:cs typeface="Carlito"/>
              </a:rPr>
              <a:t>Defining the</a:t>
            </a:r>
            <a:r>
              <a:rPr b="1" spc="53" dirty="0">
                <a:solidFill>
                  <a:srgbClr val="0075B1"/>
                </a:solidFill>
                <a:latin typeface="Carlito"/>
                <a:cs typeface="Carlito"/>
              </a:rPr>
              <a:t> </a:t>
            </a:r>
            <a:r>
              <a:rPr b="1" spc="-8" dirty="0">
                <a:solidFill>
                  <a:srgbClr val="0075B1"/>
                </a:solidFill>
                <a:latin typeface="Carlito"/>
                <a:cs typeface="Carlito"/>
              </a:rPr>
              <a:t>Scope:</a:t>
            </a:r>
            <a:endParaRPr>
              <a:latin typeface="Carlito"/>
              <a:cs typeface="Carlito"/>
            </a:endParaRPr>
          </a:p>
          <a:p>
            <a:pPr marL="19050">
              <a:spcBef>
                <a:spcPts val="450"/>
              </a:spcBef>
            </a:pPr>
            <a:r>
              <a:rPr spc="-8" dirty="0">
                <a:solidFill>
                  <a:srgbClr val="0075B1"/>
                </a:solidFill>
                <a:latin typeface="Carlito"/>
                <a:cs typeface="Carlito"/>
              </a:rPr>
              <a:t>The </a:t>
            </a:r>
            <a:r>
              <a:rPr spc="-15" dirty="0">
                <a:solidFill>
                  <a:srgbClr val="0075B1"/>
                </a:solidFill>
                <a:latin typeface="Carlito"/>
                <a:cs typeface="Carlito"/>
              </a:rPr>
              <a:t>scope </a:t>
            </a:r>
            <a:r>
              <a:rPr dirty="0">
                <a:solidFill>
                  <a:srgbClr val="0075B1"/>
                </a:solidFill>
                <a:latin typeface="Carlito"/>
                <a:cs typeface="Carlito"/>
              </a:rPr>
              <a:t>is </a:t>
            </a:r>
            <a:r>
              <a:rPr spc="-8" dirty="0">
                <a:solidFill>
                  <a:srgbClr val="0075B1"/>
                </a:solidFill>
                <a:latin typeface="Carlito"/>
                <a:cs typeface="Carlito"/>
              </a:rPr>
              <a:t>structured </a:t>
            </a:r>
            <a:r>
              <a:rPr spc="-15" dirty="0">
                <a:solidFill>
                  <a:srgbClr val="0075B1"/>
                </a:solidFill>
                <a:latin typeface="Carlito"/>
                <a:cs typeface="Carlito"/>
              </a:rPr>
              <a:t>from </a:t>
            </a:r>
            <a:r>
              <a:rPr spc="-8" dirty="0">
                <a:solidFill>
                  <a:srgbClr val="0075B1"/>
                </a:solidFill>
                <a:latin typeface="Carlito"/>
                <a:cs typeface="Carlito"/>
              </a:rPr>
              <a:t>high </a:t>
            </a:r>
            <a:r>
              <a:rPr spc="-15" dirty="0">
                <a:solidFill>
                  <a:srgbClr val="0075B1"/>
                </a:solidFill>
                <a:latin typeface="Carlito"/>
                <a:cs typeface="Carlito"/>
              </a:rPr>
              <a:t>to </a:t>
            </a:r>
            <a:r>
              <a:rPr spc="-8" dirty="0">
                <a:solidFill>
                  <a:srgbClr val="0075B1"/>
                </a:solidFill>
                <a:latin typeface="Carlito"/>
                <a:cs typeface="Carlito"/>
              </a:rPr>
              <a:t>low level </a:t>
            </a:r>
            <a:r>
              <a:rPr dirty="0">
                <a:solidFill>
                  <a:srgbClr val="0075B1"/>
                </a:solidFill>
                <a:latin typeface="Carlito"/>
                <a:cs typeface="Carlito"/>
              </a:rPr>
              <a:t>in the </a:t>
            </a:r>
            <a:r>
              <a:rPr spc="-15" dirty="0">
                <a:solidFill>
                  <a:srgbClr val="0075B1"/>
                </a:solidFill>
                <a:latin typeface="Carlito"/>
                <a:cs typeface="Carlito"/>
              </a:rPr>
              <a:t>following</a:t>
            </a:r>
            <a:r>
              <a:rPr spc="113" dirty="0">
                <a:solidFill>
                  <a:srgbClr val="0075B1"/>
                </a:solidFill>
                <a:latin typeface="Carlito"/>
                <a:cs typeface="Carlito"/>
              </a:rPr>
              <a:t> </a:t>
            </a:r>
            <a:r>
              <a:rPr spc="-15" dirty="0">
                <a:solidFill>
                  <a:srgbClr val="0075B1"/>
                </a:solidFill>
                <a:latin typeface="Carlito"/>
                <a:cs typeface="Carlito"/>
              </a:rPr>
              <a:t>way:</a:t>
            </a:r>
            <a:endParaRPr>
              <a:latin typeface="Carlito"/>
              <a:cs typeface="Carlito"/>
            </a:endParaRPr>
          </a:p>
        </p:txBody>
      </p:sp>
      <p:sp>
        <p:nvSpPr>
          <p:cNvPr id="4" name="object 4"/>
          <p:cNvSpPr txBox="1"/>
          <p:nvPr/>
        </p:nvSpPr>
        <p:spPr>
          <a:xfrm>
            <a:off x="723901" y="2069210"/>
            <a:ext cx="8842058" cy="573234"/>
          </a:xfrm>
          <a:prstGeom prst="rect">
            <a:avLst/>
          </a:prstGeom>
        </p:spPr>
        <p:txBody>
          <a:bodyPr vert="horz" wrap="square" lIns="0" tIns="19050" rIns="0" bIns="0" rtlCol="0">
            <a:spAutoFit/>
          </a:bodyPr>
          <a:lstStyle/>
          <a:p>
            <a:pPr marL="447675" marR="7620" indent="-428625">
              <a:spcBef>
                <a:spcPts val="150"/>
              </a:spcBef>
              <a:buFont typeface="Arial"/>
              <a:buChar char="•"/>
              <a:tabLst>
                <a:tab pos="446723" algn="l"/>
                <a:tab pos="447675" algn="l"/>
              </a:tabLst>
            </a:pPr>
            <a:r>
              <a:rPr dirty="0">
                <a:solidFill>
                  <a:srgbClr val="0075B1"/>
                </a:solidFill>
                <a:latin typeface="Carlito"/>
                <a:cs typeface="Carlito"/>
              </a:rPr>
              <a:t>As </a:t>
            </a:r>
            <a:r>
              <a:rPr spc="-15" dirty="0">
                <a:solidFill>
                  <a:srgbClr val="0075B1"/>
                </a:solidFill>
                <a:latin typeface="Carlito"/>
                <a:cs typeface="Carlito"/>
              </a:rPr>
              <a:t>always, </a:t>
            </a:r>
            <a:r>
              <a:rPr spc="-8" dirty="0">
                <a:solidFill>
                  <a:srgbClr val="0075B1"/>
                </a:solidFill>
                <a:latin typeface="Carlito"/>
                <a:cs typeface="Carlito"/>
              </a:rPr>
              <a:t>you </a:t>
            </a:r>
            <a:r>
              <a:rPr spc="-15" dirty="0">
                <a:solidFill>
                  <a:srgbClr val="0075B1"/>
                </a:solidFill>
                <a:latin typeface="Carlito"/>
                <a:cs typeface="Carlito"/>
              </a:rPr>
              <a:t>start from </a:t>
            </a:r>
            <a:r>
              <a:rPr dirty="0">
                <a:solidFill>
                  <a:srgbClr val="0075B1"/>
                </a:solidFill>
                <a:latin typeface="Carlito"/>
                <a:cs typeface="Carlito"/>
              </a:rPr>
              <a:t>the </a:t>
            </a:r>
            <a:r>
              <a:rPr spc="-15" dirty="0">
                <a:solidFill>
                  <a:srgbClr val="0075B1"/>
                </a:solidFill>
                <a:latin typeface="Carlito"/>
                <a:cs typeface="Carlito"/>
              </a:rPr>
              <a:t>Project </a:t>
            </a:r>
            <a:r>
              <a:rPr spc="-8" dirty="0">
                <a:solidFill>
                  <a:srgbClr val="0075B1"/>
                </a:solidFill>
                <a:latin typeface="Carlito"/>
                <a:cs typeface="Carlito"/>
              </a:rPr>
              <a:t>Goal definition: </a:t>
            </a:r>
            <a:r>
              <a:rPr dirty="0">
                <a:solidFill>
                  <a:srgbClr val="0075B1"/>
                </a:solidFill>
                <a:latin typeface="Carlito"/>
                <a:cs typeface="Carlito"/>
              </a:rPr>
              <a:t>E.g. As an </a:t>
            </a:r>
            <a:r>
              <a:rPr spc="-8" dirty="0">
                <a:solidFill>
                  <a:srgbClr val="0075B1"/>
                </a:solidFill>
                <a:latin typeface="Carlito"/>
                <a:cs typeface="Carlito"/>
              </a:rPr>
              <a:t>extension to </a:t>
            </a:r>
            <a:r>
              <a:rPr dirty="0">
                <a:solidFill>
                  <a:srgbClr val="0075B1"/>
                </a:solidFill>
                <a:latin typeface="Carlito"/>
                <a:cs typeface="Carlito"/>
              </a:rPr>
              <a:t>the </a:t>
            </a:r>
            <a:r>
              <a:rPr spc="-15" dirty="0">
                <a:solidFill>
                  <a:srgbClr val="0075B1"/>
                </a:solidFill>
                <a:latin typeface="Carlito"/>
                <a:cs typeface="Carlito"/>
              </a:rPr>
              <a:t>existing  </a:t>
            </a:r>
            <a:r>
              <a:rPr spc="-8" dirty="0">
                <a:solidFill>
                  <a:srgbClr val="0075B1"/>
                </a:solidFill>
                <a:latin typeface="Carlito"/>
                <a:cs typeface="Carlito"/>
              </a:rPr>
              <a:t>financial </a:t>
            </a:r>
            <a:r>
              <a:rPr dirty="0">
                <a:solidFill>
                  <a:srgbClr val="0075B1"/>
                </a:solidFill>
                <a:latin typeface="Carlito"/>
                <a:cs typeface="Carlito"/>
              </a:rPr>
              <a:t>services </a:t>
            </a:r>
            <a:r>
              <a:rPr spc="-8" dirty="0">
                <a:solidFill>
                  <a:srgbClr val="0075B1"/>
                </a:solidFill>
                <a:latin typeface="Carlito"/>
                <a:cs typeface="Carlito"/>
              </a:rPr>
              <a:t>of </a:t>
            </a:r>
            <a:r>
              <a:rPr dirty="0">
                <a:solidFill>
                  <a:srgbClr val="0075B1"/>
                </a:solidFill>
                <a:latin typeface="Carlito"/>
                <a:cs typeface="Carlito"/>
              </a:rPr>
              <a:t>the </a:t>
            </a:r>
            <a:r>
              <a:rPr spc="-15" dirty="0">
                <a:solidFill>
                  <a:srgbClr val="0075B1"/>
                </a:solidFill>
                <a:latin typeface="Carlito"/>
                <a:cs typeface="Carlito"/>
              </a:rPr>
              <a:t>company </a:t>
            </a:r>
            <a:r>
              <a:rPr dirty="0">
                <a:solidFill>
                  <a:srgbClr val="0075B1"/>
                </a:solidFill>
                <a:latin typeface="Carlito"/>
                <a:cs typeface="Carlito"/>
              </a:rPr>
              <a:t>– </a:t>
            </a:r>
            <a:r>
              <a:rPr spc="-15" dirty="0">
                <a:solidFill>
                  <a:srgbClr val="0075B1"/>
                </a:solidFill>
                <a:latin typeface="Carlito"/>
                <a:cs typeface="Carlito"/>
              </a:rPr>
              <a:t>“Create </a:t>
            </a:r>
            <a:r>
              <a:rPr dirty="0">
                <a:solidFill>
                  <a:srgbClr val="0075B1"/>
                </a:solidFill>
                <a:latin typeface="Carlito"/>
                <a:cs typeface="Carlito"/>
              </a:rPr>
              <a:t>a mobile </a:t>
            </a:r>
            <a:r>
              <a:rPr spc="-15" dirty="0">
                <a:solidFill>
                  <a:srgbClr val="0075B1"/>
                </a:solidFill>
                <a:latin typeface="Carlito"/>
                <a:cs typeface="Carlito"/>
              </a:rPr>
              <a:t>payment</a:t>
            </a:r>
            <a:r>
              <a:rPr spc="38" dirty="0">
                <a:solidFill>
                  <a:srgbClr val="0075B1"/>
                </a:solidFill>
                <a:latin typeface="Carlito"/>
                <a:cs typeface="Carlito"/>
              </a:rPr>
              <a:t> </a:t>
            </a:r>
            <a:r>
              <a:rPr spc="-8" dirty="0">
                <a:solidFill>
                  <a:srgbClr val="0075B1"/>
                </a:solidFill>
                <a:latin typeface="Carlito"/>
                <a:cs typeface="Carlito"/>
              </a:rPr>
              <a:t>application”</a:t>
            </a:r>
            <a:endParaRPr>
              <a:latin typeface="Carlito"/>
              <a:cs typeface="Carlito"/>
            </a:endParaRPr>
          </a:p>
        </p:txBody>
      </p:sp>
      <p:sp>
        <p:nvSpPr>
          <p:cNvPr id="5" name="object 5"/>
          <p:cNvSpPr txBox="1"/>
          <p:nvPr/>
        </p:nvSpPr>
        <p:spPr>
          <a:xfrm>
            <a:off x="723900" y="2675001"/>
            <a:ext cx="6962775" cy="296235"/>
          </a:xfrm>
          <a:prstGeom prst="rect">
            <a:avLst/>
          </a:prstGeom>
        </p:spPr>
        <p:txBody>
          <a:bodyPr vert="horz" wrap="square" lIns="0" tIns="19050" rIns="0" bIns="0" rtlCol="0">
            <a:spAutoFit/>
          </a:bodyPr>
          <a:lstStyle/>
          <a:p>
            <a:pPr marL="19050">
              <a:spcBef>
                <a:spcPts val="150"/>
              </a:spcBef>
            </a:pPr>
            <a:r>
              <a:rPr spc="-8" dirty="0">
                <a:solidFill>
                  <a:srgbClr val="0075B1"/>
                </a:solidFill>
                <a:latin typeface="Carlito"/>
                <a:cs typeface="Carlito"/>
              </a:rPr>
              <a:t>Then, you </a:t>
            </a:r>
            <a:r>
              <a:rPr spc="-15" dirty="0">
                <a:solidFill>
                  <a:srgbClr val="0075B1"/>
                </a:solidFill>
                <a:latin typeface="Carlito"/>
                <a:cs typeface="Carlito"/>
              </a:rPr>
              <a:t>proceed </a:t>
            </a:r>
            <a:r>
              <a:rPr dirty="0">
                <a:solidFill>
                  <a:srgbClr val="0075B1"/>
                </a:solidFill>
                <a:latin typeface="Carlito"/>
                <a:cs typeface="Carlito"/>
              </a:rPr>
              <a:t>with the </a:t>
            </a:r>
            <a:r>
              <a:rPr spc="-8" dirty="0">
                <a:solidFill>
                  <a:srgbClr val="0075B1"/>
                </a:solidFill>
                <a:latin typeface="Carlito"/>
                <a:cs typeface="Carlito"/>
              </a:rPr>
              <a:t>high-level requirements. They </a:t>
            </a:r>
            <a:r>
              <a:rPr spc="-15" dirty="0">
                <a:solidFill>
                  <a:srgbClr val="0075B1"/>
                </a:solidFill>
                <a:latin typeface="Carlito"/>
                <a:cs typeface="Carlito"/>
              </a:rPr>
              <a:t>are </a:t>
            </a:r>
            <a:r>
              <a:rPr spc="-8" dirty="0">
                <a:solidFill>
                  <a:srgbClr val="0075B1"/>
                </a:solidFill>
                <a:latin typeface="Carlito"/>
                <a:cs typeface="Carlito"/>
              </a:rPr>
              <a:t>called</a:t>
            </a:r>
            <a:r>
              <a:rPr spc="-23" dirty="0">
                <a:solidFill>
                  <a:srgbClr val="0075B1"/>
                </a:solidFill>
                <a:latin typeface="Carlito"/>
                <a:cs typeface="Carlito"/>
              </a:rPr>
              <a:t> </a:t>
            </a:r>
            <a:r>
              <a:rPr spc="-8" dirty="0">
                <a:solidFill>
                  <a:srgbClr val="0075B1"/>
                </a:solidFill>
                <a:latin typeface="Carlito"/>
                <a:cs typeface="Carlito"/>
              </a:rPr>
              <a:t>EPICs:</a:t>
            </a:r>
            <a:endParaRPr>
              <a:latin typeface="Carlito"/>
              <a:cs typeface="Carlito"/>
            </a:endParaRPr>
          </a:p>
        </p:txBody>
      </p:sp>
      <p:sp>
        <p:nvSpPr>
          <p:cNvPr id="6" name="object 6"/>
          <p:cNvSpPr txBox="1"/>
          <p:nvPr/>
        </p:nvSpPr>
        <p:spPr>
          <a:xfrm>
            <a:off x="723901" y="3006472"/>
            <a:ext cx="8843963" cy="573234"/>
          </a:xfrm>
          <a:prstGeom prst="rect">
            <a:avLst/>
          </a:prstGeom>
        </p:spPr>
        <p:txBody>
          <a:bodyPr vert="horz" wrap="square" lIns="0" tIns="19050" rIns="0" bIns="0" rtlCol="0">
            <a:spAutoFit/>
          </a:bodyPr>
          <a:lstStyle/>
          <a:p>
            <a:pPr marL="447675" indent="-428625">
              <a:spcBef>
                <a:spcPts val="150"/>
              </a:spcBef>
              <a:buFont typeface="Arial"/>
              <a:buChar char="•"/>
              <a:tabLst>
                <a:tab pos="446723" algn="l"/>
                <a:tab pos="447675" algn="l"/>
              </a:tabLst>
            </a:pPr>
            <a:r>
              <a:rPr spc="-8" dirty="0">
                <a:solidFill>
                  <a:srgbClr val="0075B1"/>
                </a:solidFill>
                <a:latin typeface="Carlito"/>
                <a:cs typeface="Carlito"/>
              </a:rPr>
              <a:t>EPIC</a:t>
            </a:r>
            <a:r>
              <a:rPr spc="210" dirty="0">
                <a:solidFill>
                  <a:srgbClr val="0075B1"/>
                </a:solidFill>
                <a:latin typeface="Carlito"/>
                <a:cs typeface="Carlito"/>
              </a:rPr>
              <a:t> </a:t>
            </a:r>
            <a:r>
              <a:rPr spc="-8" dirty="0">
                <a:solidFill>
                  <a:srgbClr val="0075B1"/>
                </a:solidFill>
                <a:latin typeface="Carlito"/>
                <a:cs typeface="Carlito"/>
              </a:rPr>
              <a:t>example:</a:t>
            </a:r>
            <a:r>
              <a:rPr spc="217" dirty="0">
                <a:solidFill>
                  <a:srgbClr val="0075B1"/>
                </a:solidFill>
                <a:latin typeface="Carlito"/>
                <a:cs typeface="Carlito"/>
              </a:rPr>
              <a:t> </a:t>
            </a:r>
            <a:r>
              <a:rPr spc="-8" dirty="0">
                <a:solidFill>
                  <a:srgbClr val="0075B1"/>
                </a:solidFill>
                <a:latin typeface="Carlito"/>
                <a:cs typeface="Carlito"/>
              </a:rPr>
              <a:t>“Creation</a:t>
            </a:r>
            <a:r>
              <a:rPr spc="225" dirty="0">
                <a:solidFill>
                  <a:srgbClr val="0075B1"/>
                </a:solidFill>
                <a:latin typeface="Carlito"/>
                <a:cs typeface="Carlito"/>
              </a:rPr>
              <a:t> </a:t>
            </a:r>
            <a:r>
              <a:rPr spc="-8" dirty="0">
                <a:solidFill>
                  <a:srgbClr val="0075B1"/>
                </a:solidFill>
                <a:latin typeface="Carlito"/>
                <a:cs typeface="Carlito"/>
              </a:rPr>
              <a:t>of</a:t>
            </a:r>
            <a:r>
              <a:rPr spc="225" dirty="0">
                <a:solidFill>
                  <a:srgbClr val="0075B1"/>
                </a:solidFill>
                <a:latin typeface="Carlito"/>
                <a:cs typeface="Carlito"/>
              </a:rPr>
              <a:t> </a:t>
            </a:r>
            <a:r>
              <a:rPr dirty="0">
                <a:solidFill>
                  <a:srgbClr val="0075B1"/>
                </a:solidFill>
                <a:latin typeface="Carlito"/>
                <a:cs typeface="Carlito"/>
              </a:rPr>
              <a:t>an</a:t>
            </a:r>
            <a:r>
              <a:rPr spc="217" dirty="0">
                <a:solidFill>
                  <a:srgbClr val="0075B1"/>
                </a:solidFill>
                <a:latin typeface="Carlito"/>
                <a:cs typeface="Carlito"/>
              </a:rPr>
              <a:t> </a:t>
            </a:r>
            <a:r>
              <a:rPr spc="-8" dirty="0">
                <a:solidFill>
                  <a:srgbClr val="0075B1"/>
                </a:solidFill>
                <a:latin typeface="Carlito"/>
                <a:cs typeface="Carlito"/>
              </a:rPr>
              <a:t>electronic</a:t>
            </a:r>
            <a:r>
              <a:rPr spc="217" dirty="0">
                <a:solidFill>
                  <a:srgbClr val="0075B1"/>
                </a:solidFill>
                <a:latin typeface="Carlito"/>
                <a:cs typeface="Carlito"/>
              </a:rPr>
              <a:t> </a:t>
            </a:r>
            <a:r>
              <a:rPr dirty="0">
                <a:solidFill>
                  <a:srgbClr val="0075B1"/>
                </a:solidFill>
                <a:latin typeface="Carlito"/>
                <a:cs typeface="Carlito"/>
              </a:rPr>
              <a:t>wallet”;</a:t>
            </a:r>
            <a:r>
              <a:rPr spc="225" dirty="0">
                <a:solidFill>
                  <a:srgbClr val="0075B1"/>
                </a:solidFill>
                <a:latin typeface="Carlito"/>
                <a:cs typeface="Carlito"/>
              </a:rPr>
              <a:t> </a:t>
            </a:r>
            <a:r>
              <a:rPr spc="-8" dirty="0">
                <a:solidFill>
                  <a:srgbClr val="0075B1"/>
                </a:solidFill>
                <a:latin typeface="Carlito"/>
                <a:cs typeface="Carlito"/>
              </a:rPr>
              <a:t>“Deposit</a:t>
            </a:r>
            <a:r>
              <a:rPr spc="240" dirty="0">
                <a:solidFill>
                  <a:srgbClr val="0075B1"/>
                </a:solidFill>
                <a:latin typeface="Carlito"/>
                <a:cs typeface="Carlito"/>
              </a:rPr>
              <a:t> </a:t>
            </a:r>
            <a:r>
              <a:rPr spc="-15" dirty="0">
                <a:solidFill>
                  <a:srgbClr val="0075B1"/>
                </a:solidFill>
                <a:latin typeface="Carlito"/>
                <a:cs typeface="Carlito"/>
              </a:rPr>
              <a:t>funds</a:t>
            </a:r>
            <a:r>
              <a:rPr spc="210" dirty="0">
                <a:solidFill>
                  <a:srgbClr val="0075B1"/>
                </a:solidFill>
                <a:latin typeface="Carlito"/>
                <a:cs typeface="Carlito"/>
              </a:rPr>
              <a:t> </a:t>
            </a:r>
            <a:r>
              <a:rPr spc="-8" dirty="0">
                <a:solidFill>
                  <a:srgbClr val="0075B1"/>
                </a:solidFill>
                <a:latin typeface="Carlito"/>
                <a:cs typeface="Carlito"/>
              </a:rPr>
              <a:t>to</a:t>
            </a:r>
            <a:r>
              <a:rPr spc="217" dirty="0">
                <a:solidFill>
                  <a:srgbClr val="0075B1"/>
                </a:solidFill>
                <a:latin typeface="Carlito"/>
                <a:cs typeface="Carlito"/>
              </a:rPr>
              <a:t> </a:t>
            </a:r>
            <a:r>
              <a:rPr dirty="0">
                <a:solidFill>
                  <a:srgbClr val="0075B1"/>
                </a:solidFill>
                <a:latin typeface="Carlito"/>
                <a:cs typeface="Carlito"/>
              </a:rPr>
              <a:t>e-wallet”;</a:t>
            </a:r>
            <a:r>
              <a:rPr spc="217" dirty="0">
                <a:solidFill>
                  <a:srgbClr val="0075B1"/>
                </a:solidFill>
                <a:latin typeface="Carlito"/>
                <a:cs typeface="Carlito"/>
              </a:rPr>
              <a:t> </a:t>
            </a:r>
            <a:r>
              <a:rPr spc="-23" dirty="0">
                <a:solidFill>
                  <a:srgbClr val="0075B1"/>
                </a:solidFill>
                <a:latin typeface="Carlito"/>
                <a:cs typeface="Carlito"/>
              </a:rPr>
              <a:t>“Transfer</a:t>
            </a:r>
            <a:endParaRPr>
              <a:latin typeface="Carlito"/>
              <a:cs typeface="Carlito"/>
            </a:endParaRPr>
          </a:p>
          <a:p>
            <a:pPr marL="447675"/>
            <a:r>
              <a:rPr spc="-8" dirty="0">
                <a:solidFill>
                  <a:srgbClr val="0075B1"/>
                </a:solidFill>
                <a:latin typeface="Carlito"/>
                <a:cs typeface="Carlito"/>
              </a:rPr>
              <a:t>funds </a:t>
            </a:r>
            <a:r>
              <a:rPr spc="-15" dirty="0">
                <a:solidFill>
                  <a:srgbClr val="0075B1"/>
                </a:solidFill>
                <a:latin typeface="Carlito"/>
                <a:cs typeface="Carlito"/>
              </a:rPr>
              <a:t>to</a:t>
            </a:r>
            <a:r>
              <a:rPr spc="-8" dirty="0">
                <a:solidFill>
                  <a:srgbClr val="0075B1"/>
                </a:solidFill>
                <a:latin typeface="Carlito"/>
                <a:cs typeface="Carlito"/>
              </a:rPr>
              <a:t> recipients”;</a:t>
            </a:r>
            <a:endParaRPr>
              <a:latin typeface="Carlito"/>
              <a:cs typeface="Carlito"/>
            </a:endParaRPr>
          </a:p>
        </p:txBody>
      </p:sp>
      <p:sp>
        <p:nvSpPr>
          <p:cNvPr id="7" name="object 7"/>
          <p:cNvSpPr txBox="1"/>
          <p:nvPr/>
        </p:nvSpPr>
        <p:spPr>
          <a:xfrm>
            <a:off x="723901" y="3612260"/>
            <a:ext cx="8843963" cy="1127232"/>
          </a:xfrm>
          <a:prstGeom prst="rect">
            <a:avLst/>
          </a:prstGeom>
        </p:spPr>
        <p:txBody>
          <a:bodyPr vert="horz" wrap="square" lIns="0" tIns="19050" rIns="0" bIns="0" rtlCol="0">
            <a:spAutoFit/>
          </a:bodyPr>
          <a:lstStyle/>
          <a:p>
            <a:pPr marL="19050" marR="7620" algn="just">
              <a:spcBef>
                <a:spcPts val="150"/>
              </a:spcBef>
            </a:pPr>
            <a:r>
              <a:rPr spc="-8" dirty="0">
                <a:solidFill>
                  <a:srgbClr val="0075B1"/>
                </a:solidFill>
                <a:latin typeface="Carlito"/>
                <a:cs typeface="Carlito"/>
              </a:rPr>
              <a:t>EPICS </a:t>
            </a:r>
            <a:r>
              <a:rPr spc="-15" dirty="0">
                <a:solidFill>
                  <a:srgbClr val="0075B1"/>
                </a:solidFill>
                <a:latin typeface="Carlito"/>
                <a:cs typeface="Carlito"/>
              </a:rPr>
              <a:t>are </a:t>
            </a:r>
            <a:r>
              <a:rPr spc="-8" dirty="0">
                <a:solidFill>
                  <a:srgbClr val="0075B1"/>
                </a:solidFill>
                <a:latin typeface="Carlito"/>
                <a:cs typeface="Carlito"/>
              </a:rPr>
              <a:t>still </a:t>
            </a:r>
            <a:r>
              <a:rPr spc="-15" dirty="0">
                <a:solidFill>
                  <a:srgbClr val="0075B1"/>
                </a:solidFill>
                <a:latin typeface="Carlito"/>
                <a:cs typeface="Carlito"/>
              </a:rPr>
              <a:t>high-level </a:t>
            </a:r>
            <a:r>
              <a:rPr dirty="0">
                <a:solidFill>
                  <a:srgbClr val="0075B1"/>
                </a:solidFill>
                <a:latin typeface="Carlito"/>
                <a:cs typeface="Carlito"/>
              </a:rPr>
              <a:t>so </a:t>
            </a:r>
            <a:r>
              <a:rPr spc="-15" dirty="0">
                <a:solidFill>
                  <a:srgbClr val="0075B1"/>
                </a:solidFill>
                <a:latin typeface="Carlito"/>
                <a:cs typeface="Carlito"/>
              </a:rPr>
              <a:t>we </a:t>
            </a:r>
            <a:r>
              <a:rPr spc="-8" dirty="0">
                <a:solidFill>
                  <a:srgbClr val="0075B1"/>
                </a:solidFill>
                <a:latin typeface="Carlito"/>
                <a:cs typeface="Carlito"/>
              </a:rPr>
              <a:t>move down to the details by </a:t>
            </a:r>
            <a:r>
              <a:rPr spc="-15" dirty="0">
                <a:solidFill>
                  <a:srgbClr val="0075B1"/>
                </a:solidFill>
                <a:latin typeface="Carlito"/>
                <a:cs typeface="Carlito"/>
              </a:rPr>
              <a:t>defining </a:t>
            </a:r>
            <a:r>
              <a:rPr spc="-8" dirty="0">
                <a:solidFill>
                  <a:srgbClr val="0075B1"/>
                </a:solidFill>
                <a:latin typeface="Carlito"/>
                <a:cs typeface="Carlito"/>
              </a:rPr>
              <a:t>“User </a:t>
            </a:r>
            <a:r>
              <a:rPr spc="-30" dirty="0">
                <a:solidFill>
                  <a:srgbClr val="0075B1"/>
                </a:solidFill>
                <a:latin typeface="Carlito"/>
                <a:cs typeface="Carlito"/>
              </a:rPr>
              <a:t>Stories”. </a:t>
            </a:r>
            <a:r>
              <a:rPr spc="-15" dirty="0">
                <a:solidFill>
                  <a:srgbClr val="0075B1"/>
                </a:solidFill>
                <a:latin typeface="Carlito"/>
                <a:cs typeface="Carlito"/>
              </a:rPr>
              <a:t>They are  </a:t>
            </a:r>
            <a:r>
              <a:rPr spc="-8" dirty="0">
                <a:solidFill>
                  <a:srgbClr val="0075B1"/>
                </a:solidFill>
                <a:latin typeface="Carlito"/>
                <a:cs typeface="Carlito"/>
              </a:rPr>
              <a:t>detailed descriptions of what </a:t>
            </a:r>
            <a:r>
              <a:rPr dirty="0">
                <a:solidFill>
                  <a:srgbClr val="0075B1"/>
                </a:solidFill>
                <a:latin typeface="Carlito"/>
                <a:cs typeface="Carlito"/>
              </a:rPr>
              <a:t>the </a:t>
            </a:r>
            <a:r>
              <a:rPr spc="-8" dirty="0">
                <a:solidFill>
                  <a:srgbClr val="0075B1"/>
                </a:solidFill>
                <a:latin typeface="Carlito"/>
                <a:cs typeface="Carlito"/>
              </a:rPr>
              <a:t>customer or user of </a:t>
            </a:r>
            <a:r>
              <a:rPr dirty="0">
                <a:solidFill>
                  <a:srgbClr val="0075B1"/>
                </a:solidFill>
                <a:latin typeface="Carlito"/>
                <a:cs typeface="Carlito"/>
              </a:rPr>
              <a:t>the </a:t>
            </a:r>
            <a:r>
              <a:rPr spc="-15" dirty="0">
                <a:solidFill>
                  <a:srgbClr val="0075B1"/>
                </a:solidFill>
                <a:latin typeface="Carlito"/>
                <a:cs typeface="Carlito"/>
              </a:rPr>
              <a:t>product wants </a:t>
            </a:r>
            <a:r>
              <a:rPr spc="-8" dirty="0">
                <a:solidFill>
                  <a:srgbClr val="0075B1"/>
                </a:solidFill>
                <a:latin typeface="Carlito"/>
                <a:cs typeface="Carlito"/>
              </a:rPr>
              <a:t>to be </a:t>
            </a:r>
            <a:r>
              <a:rPr dirty="0">
                <a:solidFill>
                  <a:srgbClr val="0075B1"/>
                </a:solidFill>
                <a:latin typeface="Carlito"/>
                <a:cs typeface="Carlito"/>
              </a:rPr>
              <a:t>able </a:t>
            </a:r>
            <a:r>
              <a:rPr spc="-8" dirty="0">
                <a:solidFill>
                  <a:srgbClr val="0075B1"/>
                </a:solidFill>
                <a:latin typeface="Carlito"/>
                <a:cs typeface="Carlito"/>
              </a:rPr>
              <a:t>to </a:t>
            </a:r>
            <a:r>
              <a:rPr dirty="0">
                <a:solidFill>
                  <a:srgbClr val="0075B1"/>
                </a:solidFill>
                <a:latin typeface="Carlito"/>
                <a:cs typeface="Carlito"/>
              </a:rPr>
              <a:t>do. </a:t>
            </a:r>
            <a:r>
              <a:rPr spc="-15" dirty="0">
                <a:solidFill>
                  <a:srgbClr val="0075B1"/>
                </a:solidFill>
                <a:latin typeface="Carlito"/>
                <a:cs typeface="Carlito"/>
              </a:rPr>
              <a:t>Their  </a:t>
            </a:r>
            <a:r>
              <a:rPr dirty="0">
                <a:solidFill>
                  <a:srgbClr val="0075B1"/>
                </a:solidFill>
                <a:latin typeface="Carlito"/>
                <a:cs typeface="Carlito"/>
              </a:rPr>
              <a:t>main </a:t>
            </a:r>
            <a:r>
              <a:rPr spc="-8" dirty="0">
                <a:solidFill>
                  <a:srgbClr val="0075B1"/>
                </a:solidFill>
                <a:latin typeface="Carlito"/>
                <a:cs typeface="Carlito"/>
              </a:rPr>
              <a:t>goal </a:t>
            </a:r>
            <a:r>
              <a:rPr dirty="0">
                <a:solidFill>
                  <a:srgbClr val="0075B1"/>
                </a:solidFill>
                <a:latin typeface="Carlito"/>
                <a:cs typeface="Carlito"/>
              </a:rPr>
              <a:t>is </a:t>
            </a:r>
            <a:r>
              <a:rPr spc="-8" dirty="0">
                <a:solidFill>
                  <a:srgbClr val="0075B1"/>
                </a:solidFill>
                <a:latin typeface="Carlito"/>
                <a:cs typeface="Carlito"/>
              </a:rPr>
              <a:t>to </a:t>
            </a:r>
            <a:r>
              <a:rPr spc="-15" dirty="0">
                <a:solidFill>
                  <a:srgbClr val="0075B1"/>
                </a:solidFill>
                <a:latin typeface="Carlito"/>
                <a:cs typeface="Carlito"/>
              </a:rPr>
              <a:t>translate </a:t>
            </a:r>
            <a:r>
              <a:rPr dirty="0">
                <a:solidFill>
                  <a:srgbClr val="0075B1"/>
                </a:solidFill>
                <a:latin typeface="Carlito"/>
                <a:cs typeface="Carlito"/>
              </a:rPr>
              <a:t>the </a:t>
            </a:r>
            <a:r>
              <a:rPr spc="-8" dirty="0">
                <a:solidFill>
                  <a:srgbClr val="0075B1"/>
                </a:solidFill>
                <a:latin typeface="Carlito"/>
                <a:cs typeface="Carlito"/>
              </a:rPr>
              <a:t>user expectations, desires, </a:t>
            </a:r>
            <a:r>
              <a:rPr dirty="0">
                <a:solidFill>
                  <a:srgbClr val="0075B1"/>
                </a:solidFill>
                <a:latin typeface="Carlito"/>
                <a:cs typeface="Carlito"/>
              </a:rPr>
              <a:t>and wishes </a:t>
            </a:r>
            <a:r>
              <a:rPr spc="-15" dirty="0">
                <a:solidFill>
                  <a:srgbClr val="0075B1"/>
                </a:solidFill>
                <a:latin typeface="Carlito"/>
                <a:cs typeface="Carlito"/>
              </a:rPr>
              <a:t>into separate easy-to-  understand requirements </a:t>
            </a:r>
            <a:r>
              <a:rPr spc="-8" dirty="0">
                <a:solidFill>
                  <a:srgbClr val="0075B1"/>
                </a:solidFill>
                <a:latin typeface="Carlito"/>
                <a:cs typeface="Carlito"/>
              </a:rPr>
              <a:t>or</a:t>
            </a:r>
            <a:r>
              <a:rPr dirty="0">
                <a:solidFill>
                  <a:srgbClr val="0075B1"/>
                </a:solidFill>
                <a:latin typeface="Carlito"/>
                <a:cs typeface="Carlito"/>
              </a:rPr>
              <a:t> </a:t>
            </a:r>
            <a:r>
              <a:rPr spc="-30" dirty="0">
                <a:solidFill>
                  <a:srgbClr val="0075B1"/>
                </a:solidFill>
                <a:latin typeface="Carlito"/>
                <a:cs typeface="Carlito"/>
              </a:rPr>
              <a:t>“stories”.</a:t>
            </a:r>
            <a:endParaRPr>
              <a:latin typeface="Carlito"/>
              <a:cs typeface="Carlito"/>
            </a:endParaRPr>
          </a:p>
        </p:txBody>
      </p:sp>
      <p:sp>
        <p:nvSpPr>
          <p:cNvPr id="8" name="object 8"/>
          <p:cNvSpPr txBox="1"/>
          <p:nvPr/>
        </p:nvSpPr>
        <p:spPr>
          <a:xfrm>
            <a:off x="723900" y="4766691"/>
            <a:ext cx="8843010" cy="573234"/>
          </a:xfrm>
          <a:prstGeom prst="rect">
            <a:avLst/>
          </a:prstGeom>
        </p:spPr>
        <p:txBody>
          <a:bodyPr vert="horz" wrap="square" lIns="0" tIns="19050" rIns="0" bIns="0" rtlCol="0">
            <a:spAutoFit/>
          </a:bodyPr>
          <a:lstStyle/>
          <a:p>
            <a:pPr marL="447675" indent="-428625">
              <a:spcBef>
                <a:spcPts val="150"/>
              </a:spcBef>
              <a:buFont typeface="Arial"/>
              <a:buChar char="•"/>
              <a:tabLst>
                <a:tab pos="446723" algn="l"/>
                <a:tab pos="447675" algn="l"/>
              </a:tabLst>
            </a:pPr>
            <a:r>
              <a:rPr spc="-8" dirty="0">
                <a:solidFill>
                  <a:srgbClr val="0075B1"/>
                </a:solidFill>
                <a:latin typeface="Carlito"/>
                <a:cs typeface="Carlito"/>
              </a:rPr>
              <a:t>User Story example: </a:t>
            </a:r>
            <a:r>
              <a:rPr spc="-53" dirty="0">
                <a:solidFill>
                  <a:srgbClr val="0075B1"/>
                </a:solidFill>
                <a:latin typeface="Carlito"/>
                <a:cs typeface="Carlito"/>
              </a:rPr>
              <a:t>“As </a:t>
            </a:r>
            <a:r>
              <a:rPr dirty="0">
                <a:solidFill>
                  <a:srgbClr val="0075B1"/>
                </a:solidFill>
                <a:latin typeface="Carlito"/>
                <a:cs typeface="Carlito"/>
              </a:rPr>
              <a:t>a </a:t>
            </a:r>
            <a:r>
              <a:rPr spc="-38" dirty="0">
                <a:solidFill>
                  <a:srgbClr val="0075B1"/>
                </a:solidFill>
                <a:latin typeface="Carlito"/>
                <a:cs typeface="Carlito"/>
              </a:rPr>
              <a:t>user, </a:t>
            </a:r>
            <a:r>
              <a:rPr dirty="0">
                <a:solidFill>
                  <a:srgbClr val="0075B1"/>
                </a:solidFill>
                <a:latin typeface="Carlito"/>
                <a:cs typeface="Carlito"/>
              </a:rPr>
              <a:t>I </a:t>
            </a:r>
            <a:r>
              <a:rPr spc="-15" dirty="0">
                <a:solidFill>
                  <a:srgbClr val="0075B1"/>
                </a:solidFill>
                <a:latin typeface="Carlito"/>
                <a:cs typeface="Carlito"/>
              </a:rPr>
              <a:t>want to create </a:t>
            </a:r>
            <a:r>
              <a:rPr dirty="0">
                <a:solidFill>
                  <a:srgbClr val="0075B1"/>
                </a:solidFill>
                <a:latin typeface="Carlito"/>
                <a:cs typeface="Carlito"/>
              </a:rPr>
              <a:t>a </a:t>
            </a:r>
            <a:r>
              <a:rPr spc="-8" dirty="0">
                <a:solidFill>
                  <a:srgbClr val="0075B1"/>
                </a:solidFill>
                <a:latin typeface="Carlito"/>
                <a:cs typeface="Carlito"/>
              </a:rPr>
              <a:t>wallet </a:t>
            </a:r>
            <a:r>
              <a:rPr dirty="0">
                <a:solidFill>
                  <a:srgbClr val="0075B1"/>
                </a:solidFill>
                <a:latin typeface="Carlito"/>
                <a:cs typeface="Carlito"/>
              </a:rPr>
              <a:t>via </a:t>
            </a:r>
            <a:r>
              <a:rPr spc="-15" dirty="0">
                <a:solidFill>
                  <a:srgbClr val="0075B1"/>
                </a:solidFill>
                <a:latin typeface="Carlito"/>
                <a:cs typeface="Carlito"/>
              </a:rPr>
              <a:t>registering through</a:t>
            </a:r>
            <a:r>
              <a:rPr spc="-210" dirty="0">
                <a:solidFill>
                  <a:srgbClr val="0075B1"/>
                </a:solidFill>
                <a:latin typeface="Carlito"/>
                <a:cs typeface="Carlito"/>
              </a:rPr>
              <a:t> </a:t>
            </a:r>
            <a:r>
              <a:rPr spc="-8" dirty="0">
                <a:solidFill>
                  <a:srgbClr val="0075B1"/>
                </a:solidFill>
                <a:latin typeface="Carlito"/>
                <a:cs typeface="Carlito"/>
              </a:rPr>
              <a:t>e-mail”;</a:t>
            </a:r>
            <a:endParaRPr>
              <a:latin typeface="Carlito"/>
              <a:cs typeface="Carlito"/>
            </a:endParaRPr>
          </a:p>
          <a:p>
            <a:pPr marL="447675"/>
            <a:r>
              <a:rPr spc="-53" dirty="0">
                <a:solidFill>
                  <a:srgbClr val="0075B1"/>
                </a:solidFill>
                <a:latin typeface="Carlito"/>
                <a:cs typeface="Carlito"/>
              </a:rPr>
              <a:t>“As </a:t>
            </a:r>
            <a:r>
              <a:rPr dirty="0">
                <a:solidFill>
                  <a:srgbClr val="0075B1"/>
                </a:solidFill>
                <a:latin typeface="Carlito"/>
                <a:cs typeface="Carlito"/>
              </a:rPr>
              <a:t>a </a:t>
            </a:r>
            <a:r>
              <a:rPr spc="-38" dirty="0">
                <a:solidFill>
                  <a:srgbClr val="0075B1"/>
                </a:solidFill>
                <a:latin typeface="Carlito"/>
                <a:cs typeface="Carlito"/>
              </a:rPr>
              <a:t>user, </a:t>
            </a:r>
            <a:r>
              <a:rPr dirty="0">
                <a:solidFill>
                  <a:srgbClr val="0075B1"/>
                </a:solidFill>
                <a:latin typeface="Carlito"/>
                <a:cs typeface="Carlito"/>
              </a:rPr>
              <a:t>I </a:t>
            </a:r>
            <a:r>
              <a:rPr spc="-15" dirty="0">
                <a:solidFill>
                  <a:srgbClr val="0075B1"/>
                </a:solidFill>
                <a:latin typeface="Carlito"/>
                <a:cs typeface="Carlito"/>
              </a:rPr>
              <a:t>want to </a:t>
            </a:r>
            <a:r>
              <a:rPr spc="-8" dirty="0">
                <a:solidFill>
                  <a:srgbClr val="0075B1"/>
                </a:solidFill>
                <a:latin typeface="Carlito"/>
                <a:cs typeface="Carlito"/>
              </a:rPr>
              <a:t>be </a:t>
            </a:r>
            <a:r>
              <a:rPr dirty="0">
                <a:solidFill>
                  <a:srgbClr val="0075B1"/>
                </a:solidFill>
                <a:latin typeface="Carlito"/>
                <a:cs typeface="Carlito"/>
              </a:rPr>
              <a:t>able </a:t>
            </a:r>
            <a:r>
              <a:rPr spc="-15" dirty="0">
                <a:solidFill>
                  <a:srgbClr val="0075B1"/>
                </a:solidFill>
                <a:latin typeface="Carlito"/>
                <a:cs typeface="Carlito"/>
              </a:rPr>
              <a:t>to </a:t>
            </a:r>
            <a:r>
              <a:rPr spc="-8" dirty="0">
                <a:solidFill>
                  <a:srgbClr val="0075B1"/>
                </a:solidFill>
                <a:latin typeface="Carlito"/>
                <a:cs typeface="Carlito"/>
              </a:rPr>
              <a:t>top-up </a:t>
            </a:r>
            <a:r>
              <a:rPr spc="-23" dirty="0">
                <a:solidFill>
                  <a:srgbClr val="0075B1"/>
                </a:solidFill>
                <a:latin typeface="Carlito"/>
                <a:cs typeface="Carlito"/>
              </a:rPr>
              <a:t>my </a:t>
            </a:r>
            <a:r>
              <a:rPr spc="-8" dirty="0">
                <a:solidFill>
                  <a:srgbClr val="0075B1"/>
                </a:solidFill>
                <a:latin typeface="Carlito"/>
                <a:cs typeface="Carlito"/>
              </a:rPr>
              <a:t>wallet by using </a:t>
            </a:r>
            <a:r>
              <a:rPr dirty="0">
                <a:solidFill>
                  <a:srgbClr val="0075B1"/>
                </a:solidFill>
                <a:latin typeface="Carlito"/>
                <a:cs typeface="Carlito"/>
              </a:rPr>
              <a:t>a </a:t>
            </a:r>
            <a:r>
              <a:rPr spc="-8" dirty="0">
                <a:solidFill>
                  <a:srgbClr val="0075B1"/>
                </a:solidFill>
                <a:latin typeface="Carlito"/>
                <a:cs typeface="Carlito"/>
              </a:rPr>
              <a:t>bank</a:t>
            </a:r>
            <a:r>
              <a:rPr spc="135" dirty="0">
                <a:solidFill>
                  <a:srgbClr val="0075B1"/>
                </a:solidFill>
                <a:latin typeface="Carlito"/>
                <a:cs typeface="Carlito"/>
              </a:rPr>
              <a:t> </a:t>
            </a:r>
            <a:r>
              <a:rPr dirty="0">
                <a:solidFill>
                  <a:srgbClr val="0075B1"/>
                </a:solidFill>
                <a:latin typeface="Carlito"/>
                <a:cs typeface="Carlito"/>
              </a:rPr>
              <a:t>account”;</a:t>
            </a:r>
            <a:endParaRPr>
              <a:latin typeface="Carlito"/>
              <a:cs typeface="Carlito"/>
            </a:endParaRPr>
          </a:p>
        </p:txBody>
      </p:sp>
      <p:sp>
        <p:nvSpPr>
          <p:cNvPr id="9" name="object 9"/>
          <p:cNvSpPr txBox="1"/>
          <p:nvPr/>
        </p:nvSpPr>
        <p:spPr>
          <a:xfrm>
            <a:off x="723901" y="5372861"/>
            <a:ext cx="8843963" cy="850233"/>
          </a:xfrm>
          <a:prstGeom prst="rect">
            <a:avLst/>
          </a:prstGeom>
        </p:spPr>
        <p:txBody>
          <a:bodyPr vert="horz" wrap="square" lIns="0" tIns="19050" rIns="0" bIns="0" rtlCol="0">
            <a:spAutoFit/>
          </a:bodyPr>
          <a:lstStyle/>
          <a:p>
            <a:pPr marL="19050" marR="7620" algn="just">
              <a:spcBef>
                <a:spcPts val="150"/>
              </a:spcBef>
            </a:pPr>
            <a:r>
              <a:rPr spc="-8" dirty="0">
                <a:solidFill>
                  <a:srgbClr val="0075B1"/>
                </a:solidFill>
                <a:latin typeface="Carlito"/>
                <a:cs typeface="Carlito"/>
              </a:rPr>
              <a:t>The </a:t>
            </a:r>
            <a:r>
              <a:rPr dirty="0">
                <a:solidFill>
                  <a:srgbClr val="0075B1"/>
                </a:solidFill>
                <a:latin typeface="Carlito"/>
                <a:cs typeface="Carlito"/>
              </a:rPr>
              <a:t>User </a:t>
            </a:r>
            <a:r>
              <a:rPr spc="-15" dirty="0">
                <a:solidFill>
                  <a:srgbClr val="0075B1"/>
                </a:solidFill>
                <a:latin typeface="Carlito"/>
                <a:cs typeface="Carlito"/>
              </a:rPr>
              <a:t>Stories </a:t>
            </a:r>
            <a:r>
              <a:rPr spc="-8" dirty="0">
                <a:solidFill>
                  <a:srgbClr val="0075B1"/>
                </a:solidFill>
                <a:latin typeface="Carlito"/>
                <a:cs typeface="Carlito"/>
              </a:rPr>
              <a:t>finally give </a:t>
            </a:r>
            <a:r>
              <a:rPr dirty="0">
                <a:solidFill>
                  <a:srgbClr val="0075B1"/>
                </a:solidFill>
                <a:latin typeface="Carlito"/>
                <a:cs typeface="Carlito"/>
              </a:rPr>
              <a:t>the </a:t>
            </a:r>
            <a:r>
              <a:rPr spc="-8" dirty="0">
                <a:solidFill>
                  <a:srgbClr val="0075B1"/>
                </a:solidFill>
                <a:latin typeface="Carlito"/>
                <a:cs typeface="Carlito"/>
              </a:rPr>
              <a:t>needed </a:t>
            </a:r>
            <a:r>
              <a:rPr spc="-23" dirty="0">
                <a:solidFill>
                  <a:srgbClr val="0075B1"/>
                </a:solidFill>
                <a:latin typeface="Carlito"/>
                <a:cs typeface="Carlito"/>
              </a:rPr>
              <a:t>granularity. </a:t>
            </a:r>
            <a:r>
              <a:rPr spc="-30" dirty="0">
                <a:solidFill>
                  <a:srgbClr val="0075B1"/>
                </a:solidFill>
                <a:latin typeface="Carlito"/>
                <a:cs typeface="Carlito"/>
              </a:rPr>
              <a:t>However, </a:t>
            </a:r>
            <a:r>
              <a:rPr spc="-8" dirty="0">
                <a:solidFill>
                  <a:srgbClr val="0075B1"/>
                </a:solidFill>
                <a:latin typeface="Carlito"/>
                <a:cs typeface="Carlito"/>
              </a:rPr>
              <a:t>one more </a:t>
            </a:r>
            <a:r>
              <a:rPr spc="-15" dirty="0">
                <a:solidFill>
                  <a:srgbClr val="0075B1"/>
                </a:solidFill>
                <a:latin typeface="Carlito"/>
                <a:cs typeface="Carlito"/>
              </a:rPr>
              <a:t>step </a:t>
            </a:r>
            <a:r>
              <a:rPr dirty="0">
                <a:solidFill>
                  <a:srgbClr val="0075B1"/>
                </a:solidFill>
                <a:latin typeface="Carlito"/>
                <a:cs typeface="Carlito"/>
              </a:rPr>
              <a:t>is </a:t>
            </a:r>
            <a:r>
              <a:rPr spc="-8" dirty="0">
                <a:solidFill>
                  <a:srgbClr val="0075B1"/>
                </a:solidFill>
                <a:latin typeface="Carlito"/>
                <a:cs typeface="Carlito"/>
              </a:rPr>
              <a:t>needed </a:t>
            </a:r>
            <a:r>
              <a:rPr spc="-15" dirty="0">
                <a:solidFill>
                  <a:srgbClr val="0075B1"/>
                </a:solidFill>
                <a:latin typeface="Carlito"/>
                <a:cs typeface="Carlito"/>
              </a:rPr>
              <a:t>for </a:t>
            </a:r>
            <a:r>
              <a:rPr dirty="0">
                <a:solidFill>
                  <a:srgbClr val="0075B1"/>
                </a:solidFill>
                <a:latin typeface="Carlito"/>
                <a:cs typeface="Carlito"/>
              </a:rPr>
              <a:t>the  </a:t>
            </a:r>
            <a:r>
              <a:rPr spc="-8" dirty="0">
                <a:solidFill>
                  <a:srgbClr val="0075B1"/>
                </a:solidFill>
                <a:latin typeface="Carlito"/>
                <a:cs typeface="Carlito"/>
              </a:rPr>
              <a:t>developers </a:t>
            </a:r>
            <a:r>
              <a:rPr dirty="0">
                <a:solidFill>
                  <a:srgbClr val="0075B1"/>
                </a:solidFill>
                <a:latin typeface="Carlito"/>
                <a:cs typeface="Carlito"/>
              </a:rPr>
              <a:t>– the </a:t>
            </a:r>
            <a:r>
              <a:rPr spc="-8" dirty="0">
                <a:solidFill>
                  <a:srgbClr val="0075B1"/>
                </a:solidFill>
                <a:latin typeface="Carlito"/>
                <a:cs typeface="Carlito"/>
              </a:rPr>
              <a:t>User </a:t>
            </a:r>
            <a:r>
              <a:rPr spc="-15" dirty="0">
                <a:solidFill>
                  <a:srgbClr val="0075B1"/>
                </a:solidFill>
                <a:latin typeface="Carlito"/>
                <a:cs typeface="Carlito"/>
              </a:rPr>
              <a:t>Stories </a:t>
            </a:r>
            <a:r>
              <a:rPr spc="-8" dirty="0">
                <a:solidFill>
                  <a:srgbClr val="0075B1"/>
                </a:solidFill>
                <a:latin typeface="Carlito"/>
                <a:cs typeface="Carlito"/>
              </a:rPr>
              <a:t>need </a:t>
            </a:r>
            <a:r>
              <a:rPr spc="-15" dirty="0">
                <a:solidFill>
                  <a:srgbClr val="0075B1"/>
                </a:solidFill>
                <a:latin typeface="Carlito"/>
                <a:cs typeface="Carlito"/>
              </a:rPr>
              <a:t>to </a:t>
            </a:r>
            <a:r>
              <a:rPr spc="-8" dirty="0">
                <a:solidFill>
                  <a:srgbClr val="0075B1"/>
                </a:solidFill>
                <a:latin typeface="Carlito"/>
                <a:cs typeface="Carlito"/>
              </a:rPr>
              <a:t>be </a:t>
            </a:r>
            <a:r>
              <a:rPr spc="-15" dirty="0">
                <a:solidFill>
                  <a:srgbClr val="0075B1"/>
                </a:solidFill>
                <a:latin typeface="Carlito"/>
                <a:cs typeface="Carlito"/>
              </a:rPr>
              <a:t>translated into </a:t>
            </a:r>
            <a:r>
              <a:rPr spc="-8" dirty="0">
                <a:solidFill>
                  <a:srgbClr val="0075B1"/>
                </a:solidFill>
                <a:latin typeface="Carlito"/>
                <a:cs typeface="Carlito"/>
              </a:rPr>
              <a:t>technical </a:t>
            </a:r>
            <a:r>
              <a:rPr spc="-15" dirty="0">
                <a:solidFill>
                  <a:srgbClr val="0075B1"/>
                </a:solidFill>
                <a:latin typeface="Carlito"/>
                <a:cs typeface="Carlito"/>
              </a:rPr>
              <a:t>tasks. They are </a:t>
            </a:r>
            <a:r>
              <a:rPr spc="-8" dirty="0">
                <a:solidFill>
                  <a:srgbClr val="0075B1"/>
                </a:solidFill>
                <a:latin typeface="Carlito"/>
                <a:cs typeface="Carlito"/>
              </a:rPr>
              <a:t>called  “Features”:</a:t>
            </a:r>
            <a:endParaRPr>
              <a:latin typeface="Carlito"/>
              <a:cs typeface="Carlito"/>
            </a:endParaRPr>
          </a:p>
        </p:txBody>
      </p:sp>
      <p:sp>
        <p:nvSpPr>
          <p:cNvPr id="10" name="object 10"/>
          <p:cNvSpPr/>
          <p:nvPr/>
        </p:nvSpPr>
        <p:spPr>
          <a:xfrm>
            <a:off x="8396963" y="8794243"/>
            <a:ext cx="755694" cy="954404"/>
          </a:xfrm>
          <a:prstGeom prst="rect">
            <a:avLst/>
          </a:prstGeom>
          <a:blipFill>
            <a:blip r:embed="rId2" cstate="print"/>
            <a:stretch>
              <a:fillRect/>
            </a:stretch>
          </a:blipFill>
        </p:spPr>
        <p:txBody>
          <a:bodyPr wrap="square" lIns="0" tIns="0" rIns="0" bIns="0" rtlCol="0"/>
          <a:lstStyle/>
          <a:p>
            <a:endParaRPr sz="2700"/>
          </a:p>
        </p:txBody>
      </p:sp>
      <p:graphicFrame>
        <p:nvGraphicFramePr>
          <p:cNvPr id="11" name="object 11"/>
          <p:cNvGraphicFramePr>
            <a:graphicFrameLocks noGrp="1"/>
          </p:cNvGraphicFramePr>
          <p:nvPr/>
        </p:nvGraphicFramePr>
        <p:xfrm>
          <a:off x="596036" y="6416993"/>
          <a:ext cx="8996363" cy="1463039"/>
        </p:xfrm>
        <a:graphic>
          <a:graphicData uri="http://schemas.openxmlformats.org/drawingml/2006/table">
            <a:tbl>
              <a:tblPr firstRow="1" bandRow="1">
                <a:tableStyleId>{2D5ABB26-0587-4C30-8999-92F81FD0307C}</a:tableStyleId>
              </a:tblPr>
              <a:tblGrid>
                <a:gridCol w="4009073">
                  <a:extLst>
                    <a:ext uri="{9D8B030D-6E8A-4147-A177-3AD203B41FA5}">
                      <a16:colId xmlns:a16="http://schemas.microsoft.com/office/drawing/2014/main" val="20000"/>
                    </a:ext>
                  </a:extLst>
                </a:gridCol>
                <a:gridCol w="4987290">
                  <a:extLst>
                    <a:ext uri="{9D8B030D-6E8A-4147-A177-3AD203B41FA5}">
                      <a16:colId xmlns:a16="http://schemas.microsoft.com/office/drawing/2014/main" val="20001"/>
                    </a:ext>
                  </a:extLst>
                </a:gridCol>
              </a:tblGrid>
              <a:tr h="365760">
                <a:tc>
                  <a:txBody>
                    <a:bodyPr/>
                    <a:lstStyle/>
                    <a:p>
                      <a:pPr marL="635" algn="ctr">
                        <a:lnSpc>
                          <a:spcPct val="100000"/>
                        </a:lnSpc>
                        <a:spcBef>
                          <a:spcPts val="295"/>
                        </a:spcBef>
                      </a:pPr>
                      <a:r>
                        <a:rPr sz="1500" b="1" dirty="0">
                          <a:solidFill>
                            <a:srgbClr val="FFFFFF"/>
                          </a:solidFill>
                          <a:latin typeface="Carlito"/>
                          <a:cs typeface="Carlito"/>
                        </a:rPr>
                        <a:t>User</a:t>
                      </a:r>
                      <a:r>
                        <a:rPr sz="1500" b="1" spc="-25" dirty="0">
                          <a:solidFill>
                            <a:srgbClr val="FFFFFF"/>
                          </a:solidFill>
                          <a:latin typeface="Carlito"/>
                          <a:cs typeface="Carlito"/>
                        </a:rPr>
                        <a:t> </a:t>
                      </a:r>
                      <a:r>
                        <a:rPr sz="1500" b="1" dirty="0">
                          <a:solidFill>
                            <a:srgbClr val="FFFFFF"/>
                          </a:solidFill>
                          <a:latin typeface="Carlito"/>
                          <a:cs typeface="Carlito"/>
                        </a:rPr>
                        <a:t>Story</a:t>
                      </a:r>
                      <a:endParaRPr sz="1500">
                        <a:latin typeface="Carlito"/>
                        <a:cs typeface="Carlito"/>
                      </a:endParaRPr>
                    </a:p>
                  </a:txBody>
                  <a:tcPr marL="0" marR="0" marT="5619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algn="ctr">
                        <a:lnSpc>
                          <a:spcPct val="100000"/>
                        </a:lnSpc>
                        <a:spcBef>
                          <a:spcPts val="295"/>
                        </a:spcBef>
                      </a:pPr>
                      <a:r>
                        <a:rPr sz="1500" b="1" dirty="0">
                          <a:solidFill>
                            <a:srgbClr val="FFFFFF"/>
                          </a:solidFill>
                          <a:latin typeface="Carlito"/>
                          <a:cs typeface="Carlito"/>
                        </a:rPr>
                        <a:t>Feature</a:t>
                      </a:r>
                      <a:endParaRPr sz="1500">
                        <a:latin typeface="Carlito"/>
                        <a:cs typeface="Carlito"/>
                      </a:endParaRPr>
                    </a:p>
                  </a:txBody>
                  <a:tcPr marL="0" marR="0" marT="5619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extLst>
                  <a:ext uri="{0D108BD9-81ED-4DB2-BD59-A6C34878D82A}">
                    <a16:rowId xmlns:a16="http://schemas.microsoft.com/office/drawing/2014/main" val="10000"/>
                  </a:ext>
                </a:extLst>
              </a:tr>
              <a:tr h="754379">
                <a:tc>
                  <a:txBody>
                    <a:bodyPr/>
                    <a:lstStyle/>
                    <a:p>
                      <a:pPr>
                        <a:lnSpc>
                          <a:spcPct val="100000"/>
                        </a:lnSpc>
                      </a:pPr>
                      <a:endParaRPr sz="1800">
                        <a:latin typeface="Times New Roman"/>
                        <a:cs typeface="Times New Roman"/>
                      </a:endParaRPr>
                    </a:p>
                    <a:p>
                      <a:pPr marL="91440">
                        <a:lnSpc>
                          <a:spcPct val="100000"/>
                        </a:lnSpc>
                      </a:pPr>
                      <a:r>
                        <a:rPr sz="1400" dirty="0">
                          <a:latin typeface="Carlito"/>
                          <a:cs typeface="Carlito"/>
                        </a:rPr>
                        <a:t>I want to </a:t>
                      </a:r>
                      <a:r>
                        <a:rPr sz="1400" spc="-5" dirty="0">
                          <a:latin typeface="Carlito"/>
                          <a:cs typeface="Carlito"/>
                        </a:rPr>
                        <a:t>create wallet </a:t>
                      </a:r>
                      <a:r>
                        <a:rPr sz="1400" dirty="0">
                          <a:latin typeface="Carlito"/>
                          <a:cs typeface="Carlito"/>
                        </a:rPr>
                        <a:t>via </a:t>
                      </a:r>
                      <a:r>
                        <a:rPr sz="1400" spc="-5" dirty="0">
                          <a:latin typeface="Carlito"/>
                          <a:cs typeface="Carlito"/>
                        </a:rPr>
                        <a:t>registering </a:t>
                      </a:r>
                      <a:r>
                        <a:rPr sz="1400" dirty="0">
                          <a:latin typeface="Carlito"/>
                          <a:cs typeface="Carlito"/>
                        </a:rPr>
                        <a:t>through</a:t>
                      </a:r>
                      <a:r>
                        <a:rPr sz="1400" spc="-10" dirty="0">
                          <a:latin typeface="Carlito"/>
                          <a:cs typeface="Carlito"/>
                        </a:rPr>
                        <a:t> </a:t>
                      </a:r>
                      <a:r>
                        <a:rPr sz="1400" spc="-5" dirty="0">
                          <a:latin typeface="Carlito"/>
                          <a:cs typeface="Carlito"/>
                        </a:rPr>
                        <a:t>e-mail;</a:t>
                      </a:r>
                      <a:endParaRPr sz="1400">
                        <a:latin typeface="Carlito"/>
                        <a:cs typeface="Carlito"/>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204470" indent="-113030">
                        <a:lnSpc>
                          <a:spcPct val="100000"/>
                        </a:lnSpc>
                        <a:spcBef>
                          <a:spcPts val="300"/>
                        </a:spcBef>
                        <a:buFont typeface="Arial"/>
                        <a:buChar char="•"/>
                        <a:tabLst>
                          <a:tab pos="204470" algn="l"/>
                        </a:tabLst>
                      </a:pPr>
                      <a:r>
                        <a:rPr sz="1400" spc="-5" dirty="0">
                          <a:latin typeface="Carlito"/>
                          <a:cs typeface="Carlito"/>
                        </a:rPr>
                        <a:t>Implement </a:t>
                      </a:r>
                      <a:r>
                        <a:rPr sz="1400" dirty="0">
                          <a:latin typeface="Carlito"/>
                          <a:cs typeface="Carlito"/>
                        </a:rPr>
                        <a:t>a </a:t>
                      </a:r>
                      <a:r>
                        <a:rPr sz="1400" spc="-5" dirty="0">
                          <a:latin typeface="Carlito"/>
                          <a:cs typeface="Carlito"/>
                        </a:rPr>
                        <a:t>registration wizard for first-time</a:t>
                      </a:r>
                      <a:r>
                        <a:rPr sz="1400" spc="20" dirty="0">
                          <a:latin typeface="Carlito"/>
                          <a:cs typeface="Carlito"/>
                        </a:rPr>
                        <a:t> </a:t>
                      </a:r>
                      <a:r>
                        <a:rPr sz="1400" spc="-5" dirty="0">
                          <a:latin typeface="Carlito"/>
                          <a:cs typeface="Carlito"/>
                        </a:rPr>
                        <a:t>users</a:t>
                      </a:r>
                      <a:endParaRPr sz="1400">
                        <a:latin typeface="Carlito"/>
                        <a:cs typeface="Carlito"/>
                      </a:endParaRPr>
                    </a:p>
                    <a:p>
                      <a:pPr marL="204470" indent="-113030">
                        <a:lnSpc>
                          <a:spcPct val="100000"/>
                        </a:lnSpc>
                        <a:buFont typeface="Arial"/>
                        <a:buChar char="•"/>
                        <a:tabLst>
                          <a:tab pos="204470" algn="l"/>
                        </a:tabLst>
                      </a:pPr>
                      <a:r>
                        <a:rPr sz="1400" spc="-5" dirty="0">
                          <a:latin typeface="Carlito"/>
                          <a:cs typeface="Carlito"/>
                        </a:rPr>
                        <a:t>Implement Secure Log-in using </a:t>
                      </a:r>
                      <a:r>
                        <a:rPr sz="1400" dirty="0">
                          <a:latin typeface="Carlito"/>
                          <a:cs typeface="Carlito"/>
                        </a:rPr>
                        <a:t>Username and</a:t>
                      </a:r>
                      <a:r>
                        <a:rPr sz="1400" spc="-5" dirty="0">
                          <a:latin typeface="Carlito"/>
                          <a:cs typeface="Carlito"/>
                        </a:rPr>
                        <a:t> Password</a:t>
                      </a:r>
                      <a:endParaRPr sz="1400">
                        <a:latin typeface="Carlito"/>
                        <a:cs typeface="Carlito"/>
                      </a:endParaRPr>
                    </a:p>
                    <a:p>
                      <a:pPr marL="204470" indent="-113030">
                        <a:lnSpc>
                          <a:spcPct val="100000"/>
                        </a:lnSpc>
                        <a:buFont typeface="Arial"/>
                        <a:buChar char="•"/>
                        <a:tabLst>
                          <a:tab pos="204470" algn="l"/>
                        </a:tabLst>
                      </a:pPr>
                      <a:r>
                        <a:rPr sz="1400" dirty="0">
                          <a:latin typeface="Carlito"/>
                          <a:cs typeface="Carlito"/>
                        </a:rPr>
                        <a:t>Implement</a:t>
                      </a:r>
                      <a:r>
                        <a:rPr sz="1400" spc="5" dirty="0">
                          <a:latin typeface="Carlito"/>
                          <a:cs typeface="Carlito"/>
                        </a:rPr>
                        <a:t> </a:t>
                      </a:r>
                      <a:r>
                        <a:rPr sz="1400" spc="-5" dirty="0">
                          <a:latin typeface="Carlito"/>
                          <a:cs typeface="Carlito"/>
                        </a:rPr>
                        <a:t>Log-out</a:t>
                      </a:r>
                      <a:endParaRPr sz="1400">
                        <a:latin typeface="Carlito"/>
                        <a:cs typeface="Carlito"/>
                      </a:endParaRPr>
                    </a:p>
                  </a:txBody>
                  <a:tcPr marL="0" marR="0" marT="571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1"/>
                  </a:ext>
                </a:extLst>
              </a:tr>
              <a:tr h="342900">
                <a:tc>
                  <a:txBody>
                    <a:bodyPr/>
                    <a:lstStyle/>
                    <a:p>
                      <a:pPr marL="91440">
                        <a:lnSpc>
                          <a:spcPct val="100000"/>
                        </a:lnSpc>
                        <a:spcBef>
                          <a:spcPts val="305"/>
                        </a:spcBef>
                      </a:pPr>
                      <a:r>
                        <a:rPr sz="1400" dirty="0">
                          <a:latin typeface="Carlito"/>
                          <a:cs typeface="Carlito"/>
                        </a:rPr>
                        <a:t>I want to </a:t>
                      </a:r>
                      <a:r>
                        <a:rPr sz="1400" spc="-5" dirty="0">
                          <a:latin typeface="Carlito"/>
                          <a:cs typeface="Carlito"/>
                        </a:rPr>
                        <a:t>be </a:t>
                      </a:r>
                      <a:r>
                        <a:rPr sz="1400" dirty="0">
                          <a:latin typeface="Carlito"/>
                          <a:cs typeface="Carlito"/>
                        </a:rPr>
                        <a:t>able to </a:t>
                      </a:r>
                      <a:r>
                        <a:rPr sz="1400" spc="-5" dirty="0">
                          <a:latin typeface="Carlito"/>
                          <a:cs typeface="Carlito"/>
                        </a:rPr>
                        <a:t>upload </a:t>
                      </a:r>
                      <a:r>
                        <a:rPr sz="1400" dirty="0">
                          <a:latin typeface="Carlito"/>
                          <a:cs typeface="Carlito"/>
                        </a:rPr>
                        <a:t>a </a:t>
                      </a:r>
                      <a:r>
                        <a:rPr sz="1400" spc="-5" dirty="0">
                          <a:latin typeface="Carlito"/>
                          <a:cs typeface="Carlito"/>
                        </a:rPr>
                        <a:t>profile</a:t>
                      </a:r>
                      <a:r>
                        <a:rPr sz="1400" spc="-40" dirty="0">
                          <a:latin typeface="Carlito"/>
                          <a:cs typeface="Carlito"/>
                        </a:rPr>
                        <a:t> </a:t>
                      </a:r>
                      <a:r>
                        <a:rPr sz="1400" spc="-5" dirty="0">
                          <a:latin typeface="Carlito"/>
                          <a:cs typeface="Carlito"/>
                        </a:rPr>
                        <a:t>picture</a:t>
                      </a:r>
                      <a:endParaRPr sz="1400">
                        <a:latin typeface="Carlito"/>
                        <a:cs typeface="Carlito"/>
                      </a:endParaRPr>
                    </a:p>
                  </a:txBody>
                  <a:tcPr marL="0" marR="0" marT="581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marL="204470" indent="-113030">
                        <a:lnSpc>
                          <a:spcPct val="100000"/>
                        </a:lnSpc>
                        <a:spcBef>
                          <a:spcPts val="305"/>
                        </a:spcBef>
                        <a:buFont typeface="Arial"/>
                        <a:buChar char="•"/>
                        <a:tabLst>
                          <a:tab pos="204470" algn="l"/>
                        </a:tabLst>
                      </a:pPr>
                      <a:r>
                        <a:rPr sz="1400" spc="-5" dirty="0">
                          <a:latin typeface="Carlito"/>
                          <a:cs typeface="Carlito"/>
                        </a:rPr>
                        <a:t>Implement </a:t>
                      </a:r>
                      <a:r>
                        <a:rPr sz="1400" dirty="0">
                          <a:latin typeface="Carlito"/>
                          <a:cs typeface="Carlito"/>
                        </a:rPr>
                        <a:t>a </a:t>
                      </a:r>
                      <a:r>
                        <a:rPr sz="1400" spc="-5" dirty="0">
                          <a:latin typeface="Carlito"/>
                          <a:cs typeface="Carlito"/>
                        </a:rPr>
                        <a:t>dialogue </a:t>
                      </a:r>
                      <a:r>
                        <a:rPr sz="1400" dirty="0">
                          <a:latin typeface="Carlito"/>
                          <a:cs typeface="Carlito"/>
                        </a:rPr>
                        <a:t>to </a:t>
                      </a:r>
                      <a:r>
                        <a:rPr sz="1400" spc="-5" dirty="0">
                          <a:latin typeface="Carlito"/>
                          <a:cs typeface="Carlito"/>
                        </a:rPr>
                        <a:t>upload </a:t>
                      </a:r>
                      <a:r>
                        <a:rPr sz="1400" dirty="0">
                          <a:latin typeface="Carlito"/>
                          <a:cs typeface="Carlito"/>
                        </a:rPr>
                        <a:t>a </a:t>
                      </a:r>
                      <a:r>
                        <a:rPr sz="1400" spc="-5" dirty="0">
                          <a:latin typeface="Carlito"/>
                          <a:cs typeface="Carlito"/>
                        </a:rPr>
                        <a:t>profile picture (. jpeg;</a:t>
                      </a:r>
                      <a:r>
                        <a:rPr sz="1400" spc="20" dirty="0">
                          <a:latin typeface="Carlito"/>
                          <a:cs typeface="Carlito"/>
                        </a:rPr>
                        <a:t> </a:t>
                      </a:r>
                      <a:r>
                        <a:rPr sz="1400" spc="-5" dirty="0">
                          <a:latin typeface="Carlito"/>
                          <a:cs typeface="Carlito"/>
                        </a:rPr>
                        <a:t>.png;)</a:t>
                      </a:r>
                      <a:endParaRPr sz="1400">
                        <a:latin typeface="Carlito"/>
                        <a:cs typeface="Carlito"/>
                      </a:endParaRPr>
                    </a:p>
                  </a:txBody>
                  <a:tcPr marL="0" marR="0" marT="5810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2"/>
                  </a:ext>
                </a:extLst>
              </a:tr>
            </a:tbl>
          </a:graphicData>
        </a:graphic>
      </p:graphicFrame>
      <p:sp>
        <p:nvSpPr>
          <p:cNvPr id="12" name="object 12"/>
          <p:cNvSpPr txBox="1"/>
          <p:nvPr/>
        </p:nvSpPr>
        <p:spPr>
          <a:xfrm>
            <a:off x="830200" y="7908035"/>
            <a:ext cx="3675698" cy="202941"/>
          </a:xfrm>
          <a:prstGeom prst="rect">
            <a:avLst/>
          </a:prstGeom>
        </p:spPr>
        <p:txBody>
          <a:bodyPr vert="horz" wrap="square" lIns="0" tIns="18098" rIns="0" bIns="0" rtlCol="0">
            <a:spAutoFit/>
          </a:bodyPr>
          <a:lstStyle/>
          <a:p>
            <a:pPr marL="19050">
              <a:spcBef>
                <a:spcPts val="143"/>
              </a:spcBef>
            </a:pPr>
            <a:r>
              <a:rPr sz="1200" i="1" spc="-8" dirty="0">
                <a:solidFill>
                  <a:srgbClr val="0075B1"/>
                </a:solidFill>
                <a:latin typeface="Carlito"/>
                <a:cs typeface="Carlito"/>
              </a:rPr>
              <a:t>Note: 1 user story may correspond to one or more</a:t>
            </a:r>
            <a:r>
              <a:rPr sz="1200" i="1" spc="45" dirty="0">
                <a:solidFill>
                  <a:srgbClr val="0075B1"/>
                </a:solidFill>
                <a:latin typeface="Carlito"/>
                <a:cs typeface="Carlito"/>
              </a:rPr>
              <a:t> </a:t>
            </a:r>
            <a:r>
              <a:rPr sz="1200" i="1" spc="-8" dirty="0">
                <a:solidFill>
                  <a:srgbClr val="0075B1"/>
                </a:solidFill>
                <a:latin typeface="Carlito"/>
                <a:cs typeface="Carlito"/>
              </a:rPr>
              <a:t>Features</a:t>
            </a:r>
            <a:endParaRPr sz="1200">
              <a:latin typeface="Carlito"/>
              <a:cs typeface="Carlito"/>
            </a:endParaRPr>
          </a:p>
        </p:txBody>
      </p:sp>
      <p:sp>
        <p:nvSpPr>
          <p:cNvPr id="13" name="object 13"/>
          <p:cNvSpPr txBox="1"/>
          <p:nvPr/>
        </p:nvSpPr>
        <p:spPr>
          <a:xfrm>
            <a:off x="723901" y="8873489"/>
            <a:ext cx="7459028" cy="664606"/>
          </a:xfrm>
          <a:prstGeom prst="rect">
            <a:avLst/>
          </a:prstGeom>
        </p:spPr>
        <p:txBody>
          <a:bodyPr vert="horz" wrap="square" lIns="0" tIns="18098" rIns="0" bIns="0" rtlCol="0">
            <a:spAutoFit/>
          </a:bodyPr>
          <a:lstStyle/>
          <a:p>
            <a:pPr marL="19050" marR="7620">
              <a:spcBef>
                <a:spcPts val="143"/>
              </a:spcBef>
            </a:pPr>
            <a:r>
              <a:rPr sz="2100" spc="-23" dirty="0">
                <a:solidFill>
                  <a:srgbClr val="0075B1"/>
                </a:solidFill>
                <a:latin typeface="Carlito"/>
                <a:cs typeface="Carlito"/>
              </a:rPr>
              <a:t>Finally, </a:t>
            </a:r>
            <a:r>
              <a:rPr sz="2100" dirty="0">
                <a:solidFill>
                  <a:srgbClr val="0075B1"/>
                </a:solidFill>
                <a:latin typeface="Carlito"/>
                <a:cs typeface="Carlito"/>
              </a:rPr>
              <a:t>all </a:t>
            </a:r>
            <a:r>
              <a:rPr sz="2100" spc="-15" dirty="0">
                <a:solidFill>
                  <a:srgbClr val="0075B1"/>
                </a:solidFill>
                <a:latin typeface="Carlito"/>
                <a:cs typeface="Carlito"/>
              </a:rPr>
              <a:t>Features </a:t>
            </a:r>
            <a:r>
              <a:rPr sz="2100" spc="-8" dirty="0">
                <a:solidFill>
                  <a:srgbClr val="0075B1"/>
                </a:solidFill>
                <a:latin typeface="Carlito"/>
                <a:cs typeface="Carlito"/>
              </a:rPr>
              <a:t>and </a:t>
            </a:r>
            <a:r>
              <a:rPr sz="2100" dirty="0">
                <a:solidFill>
                  <a:srgbClr val="0075B1"/>
                </a:solidFill>
                <a:latin typeface="Carlito"/>
                <a:cs typeface="Carlito"/>
              </a:rPr>
              <a:t>User </a:t>
            </a:r>
            <a:r>
              <a:rPr sz="2100" spc="-15" dirty="0">
                <a:solidFill>
                  <a:srgbClr val="0075B1"/>
                </a:solidFill>
                <a:latin typeface="Carlito"/>
                <a:cs typeface="Carlito"/>
              </a:rPr>
              <a:t>Stories are </a:t>
            </a:r>
            <a:r>
              <a:rPr sz="2100" spc="-8" dirty="0">
                <a:solidFill>
                  <a:srgbClr val="0075B1"/>
                </a:solidFill>
                <a:latin typeface="Carlito"/>
                <a:cs typeface="Carlito"/>
              </a:rPr>
              <a:t>collected in a list. </a:t>
            </a:r>
            <a:r>
              <a:rPr sz="2100" dirty="0">
                <a:solidFill>
                  <a:srgbClr val="0075B1"/>
                </a:solidFill>
                <a:latin typeface="Carlito"/>
                <a:cs typeface="Carlito"/>
              </a:rPr>
              <a:t>This </a:t>
            </a:r>
            <a:r>
              <a:rPr sz="2100" spc="-8" dirty="0">
                <a:solidFill>
                  <a:srgbClr val="0075B1"/>
                </a:solidFill>
                <a:latin typeface="Carlito"/>
                <a:cs typeface="Carlito"/>
              </a:rPr>
              <a:t>list is  the </a:t>
            </a:r>
            <a:r>
              <a:rPr sz="2100" spc="-15" dirty="0">
                <a:solidFill>
                  <a:srgbClr val="0075B1"/>
                </a:solidFill>
                <a:latin typeface="Carlito"/>
                <a:cs typeface="Carlito"/>
              </a:rPr>
              <a:t>backbone </a:t>
            </a:r>
            <a:r>
              <a:rPr sz="2100" spc="-8" dirty="0">
                <a:solidFill>
                  <a:srgbClr val="0075B1"/>
                </a:solidFill>
                <a:latin typeface="Carlito"/>
                <a:cs typeface="Carlito"/>
              </a:rPr>
              <a:t>of the </a:t>
            </a:r>
            <a:r>
              <a:rPr sz="2100" spc="-15" dirty="0">
                <a:solidFill>
                  <a:srgbClr val="0075B1"/>
                </a:solidFill>
                <a:latin typeface="Carlito"/>
                <a:cs typeface="Carlito"/>
              </a:rPr>
              <a:t>project Scope </a:t>
            </a:r>
            <a:r>
              <a:rPr sz="2100" spc="-8" dirty="0">
                <a:solidFill>
                  <a:srgbClr val="0075B1"/>
                </a:solidFill>
                <a:latin typeface="Carlito"/>
                <a:cs typeface="Carlito"/>
              </a:rPr>
              <a:t>and is called “</a:t>
            </a:r>
            <a:r>
              <a:rPr sz="2100" b="1" spc="-8" dirty="0">
                <a:solidFill>
                  <a:srgbClr val="0075B1"/>
                </a:solidFill>
                <a:latin typeface="Carlito"/>
                <a:cs typeface="Carlito"/>
              </a:rPr>
              <a:t>Product</a:t>
            </a:r>
            <a:r>
              <a:rPr sz="2100" b="1" spc="240" dirty="0">
                <a:solidFill>
                  <a:srgbClr val="0075B1"/>
                </a:solidFill>
                <a:latin typeface="Carlito"/>
                <a:cs typeface="Carlito"/>
              </a:rPr>
              <a:t> </a:t>
            </a:r>
            <a:r>
              <a:rPr sz="2100" b="1" spc="-8" dirty="0">
                <a:solidFill>
                  <a:srgbClr val="0075B1"/>
                </a:solidFill>
                <a:latin typeface="Carlito"/>
                <a:cs typeface="Carlito"/>
              </a:rPr>
              <a:t>Backlog</a:t>
            </a:r>
            <a:r>
              <a:rPr sz="2100" spc="-8" dirty="0">
                <a:solidFill>
                  <a:srgbClr val="0075B1"/>
                </a:solidFill>
                <a:latin typeface="Carlito"/>
                <a:cs typeface="Carlito"/>
              </a:rPr>
              <a:t>”</a:t>
            </a:r>
            <a:endParaRPr sz="2100">
              <a:latin typeface="Carlito"/>
              <a:cs typeface="Carlito"/>
            </a:endParaRPr>
          </a:p>
        </p:txBody>
      </p:sp>
      <p:sp>
        <p:nvSpPr>
          <p:cNvPr id="14" name="object 14"/>
          <p:cNvSpPr/>
          <p:nvPr/>
        </p:nvSpPr>
        <p:spPr>
          <a:xfrm>
            <a:off x="13596239" y="8118728"/>
            <a:ext cx="1091057" cy="1379600"/>
          </a:xfrm>
          <a:prstGeom prst="rect">
            <a:avLst/>
          </a:prstGeom>
          <a:blipFill>
            <a:blip r:embed="rId2" cstate="print"/>
            <a:stretch>
              <a:fillRect/>
            </a:stretch>
          </a:blipFill>
        </p:spPr>
        <p:txBody>
          <a:bodyPr wrap="square" lIns="0" tIns="0" rIns="0" bIns="0" rtlCol="0"/>
          <a:lstStyle/>
          <a:p>
            <a:endParaRPr sz="2700"/>
          </a:p>
        </p:txBody>
      </p:sp>
      <p:grpSp>
        <p:nvGrpSpPr>
          <p:cNvPr id="15" name="object 15"/>
          <p:cNvGrpSpPr/>
          <p:nvPr/>
        </p:nvGrpSpPr>
        <p:grpSpPr>
          <a:xfrm>
            <a:off x="9969816" y="1976818"/>
            <a:ext cx="8157210" cy="968693"/>
            <a:chOff x="6646544" y="1317878"/>
            <a:chExt cx="5438140" cy="645795"/>
          </a:xfrm>
        </p:grpSpPr>
        <p:sp>
          <p:nvSpPr>
            <p:cNvPr id="16" name="object 16"/>
            <p:cNvSpPr/>
            <p:nvPr/>
          </p:nvSpPr>
          <p:spPr>
            <a:xfrm>
              <a:off x="6646544" y="1317878"/>
              <a:ext cx="5438140" cy="645795"/>
            </a:xfrm>
            <a:custGeom>
              <a:avLst/>
              <a:gdLst/>
              <a:ahLst/>
              <a:cxnLst/>
              <a:rect l="l" t="t" r="r" b="b"/>
              <a:pathLst>
                <a:path w="5438140" h="645794">
                  <a:moveTo>
                    <a:pt x="5330062" y="0"/>
                  </a:moveTo>
                  <a:lnTo>
                    <a:pt x="107569" y="0"/>
                  </a:lnTo>
                  <a:lnTo>
                    <a:pt x="65686" y="8449"/>
                  </a:lnTo>
                  <a:lnTo>
                    <a:pt x="31496" y="31496"/>
                  </a:lnTo>
                  <a:lnTo>
                    <a:pt x="8449" y="65686"/>
                  </a:lnTo>
                  <a:lnTo>
                    <a:pt x="0" y="107569"/>
                  </a:lnTo>
                  <a:lnTo>
                    <a:pt x="0" y="537845"/>
                  </a:lnTo>
                  <a:lnTo>
                    <a:pt x="8449" y="579727"/>
                  </a:lnTo>
                  <a:lnTo>
                    <a:pt x="31495" y="613918"/>
                  </a:lnTo>
                  <a:lnTo>
                    <a:pt x="65686" y="636964"/>
                  </a:lnTo>
                  <a:lnTo>
                    <a:pt x="107569" y="645413"/>
                  </a:lnTo>
                  <a:lnTo>
                    <a:pt x="5330062" y="645413"/>
                  </a:lnTo>
                  <a:lnTo>
                    <a:pt x="5371945" y="636964"/>
                  </a:lnTo>
                  <a:lnTo>
                    <a:pt x="5406135" y="613918"/>
                  </a:lnTo>
                  <a:lnTo>
                    <a:pt x="5429182" y="579727"/>
                  </a:lnTo>
                  <a:lnTo>
                    <a:pt x="5437632" y="537845"/>
                  </a:lnTo>
                  <a:lnTo>
                    <a:pt x="5437632" y="107569"/>
                  </a:lnTo>
                  <a:lnTo>
                    <a:pt x="5429182" y="65686"/>
                  </a:lnTo>
                  <a:lnTo>
                    <a:pt x="5406136" y="31496"/>
                  </a:lnTo>
                  <a:lnTo>
                    <a:pt x="5371945" y="8449"/>
                  </a:lnTo>
                  <a:lnTo>
                    <a:pt x="5330062" y="0"/>
                  </a:lnTo>
                  <a:close/>
                </a:path>
              </a:pathLst>
            </a:custGeom>
            <a:solidFill>
              <a:srgbClr val="4966AC"/>
            </a:solidFill>
          </p:spPr>
          <p:txBody>
            <a:bodyPr wrap="square" lIns="0" tIns="0" rIns="0" bIns="0" rtlCol="0"/>
            <a:lstStyle/>
            <a:p>
              <a:endParaRPr sz="2700"/>
            </a:p>
          </p:txBody>
        </p:sp>
        <p:sp>
          <p:nvSpPr>
            <p:cNvPr id="17" name="object 17"/>
            <p:cNvSpPr/>
            <p:nvPr/>
          </p:nvSpPr>
          <p:spPr>
            <a:xfrm>
              <a:off x="6671690" y="1349120"/>
              <a:ext cx="5388610" cy="582930"/>
            </a:xfrm>
            <a:custGeom>
              <a:avLst/>
              <a:gdLst/>
              <a:ahLst/>
              <a:cxnLst/>
              <a:rect l="l" t="t" r="r" b="b"/>
              <a:pathLst>
                <a:path w="5388609" h="582930">
                  <a:moveTo>
                    <a:pt x="5388102" y="0"/>
                  </a:moveTo>
                  <a:lnTo>
                    <a:pt x="0" y="0"/>
                  </a:lnTo>
                  <a:lnTo>
                    <a:pt x="0" y="582929"/>
                  </a:lnTo>
                  <a:lnTo>
                    <a:pt x="5388102" y="582929"/>
                  </a:lnTo>
                  <a:lnTo>
                    <a:pt x="5388102" y="0"/>
                  </a:lnTo>
                  <a:close/>
                </a:path>
              </a:pathLst>
            </a:custGeom>
            <a:solidFill>
              <a:srgbClr val="374D81"/>
            </a:solidFill>
          </p:spPr>
          <p:txBody>
            <a:bodyPr wrap="square" lIns="0" tIns="0" rIns="0" bIns="0" rtlCol="0"/>
            <a:lstStyle/>
            <a:p>
              <a:endParaRPr sz="2700"/>
            </a:p>
          </p:txBody>
        </p:sp>
      </p:grpSp>
      <p:sp>
        <p:nvSpPr>
          <p:cNvPr id="18" name="object 18"/>
          <p:cNvSpPr txBox="1"/>
          <p:nvPr/>
        </p:nvSpPr>
        <p:spPr>
          <a:xfrm>
            <a:off x="10007537" y="2023682"/>
            <a:ext cx="8082915" cy="659796"/>
          </a:xfrm>
          <a:prstGeom prst="rect">
            <a:avLst/>
          </a:prstGeom>
          <a:ln w="12700">
            <a:solidFill>
              <a:srgbClr val="FFFFFF"/>
            </a:solidFill>
          </a:ln>
        </p:spPr>
        <p:txBody>
          <a:bodyPr vert="horz" wrap="square" lIns="0" tIns="104775" rIns="0" bIns="0" rtlCol="0">
            <a:spAutoFit/>
          </a:bodyPr>
          <a:lstStyle/>
          <a:p>
            <a:pPr marL="953" algn="ctr">
              <a:spcBef>
                <a:spcPts val="825"/>
              </a:spcBef>
            </a:pPr>
            <a:r>
              <a:rPr sz="3600" b="1" spc="-8" dirty="0">
                <a:solidFill>
                  <a:srgbClr val="FFFFFF"/>
                </a:solidFill>
                <a:latin typeface="Carlito"/>
                <a:cs typeface="Carlito"/>
              </a:rPr>
              <a:t>Project Goal</a:t>
            </a:r>
            <a:endParaRPr sz="3600">
              <a:latin typeface="Carlito"/>
              <a:cs typeface="Carlito"/>
            </a:endParaRPr>
          </a:p>
        </p:txBody>
      </p:sp>
      <p:grpSp>
        <p:nvGrpSpPr>
          <p:cNvPr id="19" name="object 19"/>
          <p:cNvGrpSpPr/>
          <p:nvPr/>
        </p:nvGrpSpPr>
        <p:grpSpPr>
          <a:xfrm>
            <a:off x="10093262" y="3061526"/>
            <a:ext cx="4236720" cy="968693"/>
            <a:chOff x="6728841" y="2041017"/>
            <a:chExt cx="2824480" cy="645795"/>
          </a:xfrm>
        </p:grpSpPr>
        <p:sp>
          <p:nvSpPr>
            <p:cNvPr id="20" name="object 20"/>
            <p:cNvSpPr/>
            <p:nvPr/>
          </p:nvSpPr>
          <p:spPr>
            <a:xfrm>
              <a:off x="6728841" y="2041016"/>
              <a:ext cx="2824480" cy="645795"/>
            </a:xfrm>
            <a:custGeom>
              <a:avLst/>
              <a:gdLst/>
              <a:ahLst/>
              <a:cxnLst/>
              <a:rect l="l" t="t" r="r" b="b"/>
              <a:pathLst>
                <a:path w="2824479" h="645794">
                  <a:moveTo>
                    <a:pt x="2823972" y="107569"/>
                  </a:moveTo>
                  <a:lnTo>
                    <a:pt x="2815513" y="65697"/>
                  </a:lnTo>
                  <a:lnTo>
                    <a:pt x="2811018" y="59029"/>
                  </a:lnTo>
                  <a:lnTo>
                    <a:pt x="2811018" y="31242"/>
                  </a:lnTo>
                  <a:lnTo>
                    <a:pt x="2792095" y="31242"/>
                  </a:lnTo>
                  <a:lnTo>
                    <a:pt x="2758275" y="8458"/>
                  </a:lnTo>
                  <a:lnTo>
                    <a:pt x="2716403" y="0"/>
                  </a:lnTo>
                  <a:lnTo>
                    <a:pt x="107569" y="0"/>
                  </a:lnTo>
                  <a:lnTo>
                    <a:pt x="65684" y="8458"/>
                  </a:lnTo>
                  <a:lnTo>
                    <a:pt x="31864" y="31242"/>
                  </a:lnTo>
                  <a:lnTo>
                    <a:pt x="12954" y="31242"/>
                  </a:lnTo>
                  <a:lnTo>
                    <a:pt x="12954" y="59016"/>
                  </a:lnTo>
                  <a:lnTo>
                    <a:pt x="8445" y="65697"/>
                  </a:lnTo>
                  <a:lnTo>
                    <a:pt x="0" y="107569"/>
                  </a:lnTo>
                  <a:lnTo>
                    <a:pt x="0" y="537845"/>
                  </a:lnTo>
                  <a:lnTo>
                    <a:pt x="8445" y="579729"/>
                  </a:lnTo>
                  <a:lnTo>
                    <a:pt x="12954" y="586422"/>
                  </a:lnTo>
                  <a:lnTo>
                    <a:pt x="12954" y="614172"/>
                  </a:lnTo>
                  <a:lnTo>
                    <a:pt x="31864" y="614172"/>
                  </a:lnTo>
                  <a:lnTo>
                    <a:pt x="65684" y="636968"/>
                  </a:lnTo>
                  <a:lnTo>
                    <a:pt x="107569" y="645414"/>
                  </a:lnTo>
                  <a:lnTo>
                    <a:pt x="2716403" y="645414"/>
                  </a:lnTo>
                  <a:lnTo>
                    <a:pt x="2758275" y="636968"/>
                  </a:lnTo>
                  <a:lnTo>
                    <a:pt x="2792095" y="614172"/>
                  </a:lnTo>
                  <a:lnTo>
                    <a:pt x="2811018" y="614172"/>
                  </a:lnTo>
                  <a:lnTo>
                    <a:pt x="2811018" y="586409"/>
                  </a:lnTo>
                  <a:lnTo>
                    <a:pt x="2815513" y="579729"/>
                  </a:lnTo>
                  <a:lnTo>
                    <a:pt x="2823972" y="537845"/>
                  </a:lnTo>
                  <a:lnTo>
                    <a:pt x="2823972" y="107569"/>
                  </a:lnTo>
                  <a:close/>
                </a:path>
              </a:pathLst>
            </a:custGeom>
            <a:solidFill>
              <a:srgbClr val="6F2F9F"/>
            </a:solidFill>
          </p:spPr>
          <p:txBody>
            <a:bodyPr wrap="square" lIns="0" tIns="0" rIns="0" bIns="0" rtlCol="0"/>
            <a:lstStyle/>
            <a:p>
              <a:endParaRPr sz="2700"/>
            </a:p>
          </p:txBody>
        </p:sp>
        <p:sp>
          <p:nvSpPr>
            <p:cNvPr id="21" name="object 21"/>
            <p:cNvSpPr/>
            <p:nvPr/>
          </p:nvSpPr>
          <p:spPr>
            <a:xfrm>
              <a:off x="6741795" y="2072259"/>
              <a:ext cx="2798445" cy="582930"/>
            </a:xfrm>
            <a:custGeom>
              <a:avLst/>
              <a:gdLst/>
              <a:ahLst/>
              <a:cxnLst/>
              <a:rect l="l" t="t" r="r" b="b"/>
              <a:pathLst>
                <a:path w="2798445" h="582930">
                  <a:moveTo>
                    <a:pt x="0" y="582929"/>
                  </a:moveTo>
                  <a:lnTo>
                    <a:pt x="2798064" y="582929"/>
                  </a:lnTo>
                  <a:lnTo>
                    <a:pt x="2798064" y="0"/>
                  </a:lnTo>
                  <a:lnTo>
                    <a:pt x="0" y="0"/>
                  </a:lnTo>
                  <a:lnTo>
                    <a:pt x="0" y="582929"/>
                  </a:lnTo>
                  <a:close/>
                </a:path>
              </a:pathLst>
            </a:custGeom>
            <a:ln w="12700">
              <a:solidFill>
                <a:srgbClr val="FFFFFF"/>
              </a:solidFill>
            </a:ln>
          </p:spPr>
          <p:txBody>
            <a:bodyPr wrap="square" lIns="0" tIns="0" rIns="0" bIns="0" rtlCol="0"/>
            <a:lstStyle/>
            <a:p>
              <a:endParaRPr sz="2700"/>
            </a:p>
          </p:txBody>
        </p:sp>
      </p:grpSp>
      <p:grpSp>
        <p:nvGrpSpPr>
          <p:cNvPr id="22" name="object 22"/>
          <p:cNvGrpSpPr/>
          <p:nvPr/>
        </p:nvGrpSpPr>
        <p:grpSpPr>
          <a:xfrm>
            <a:off x="14854998" y="3054668"/>
            <a:ext cx="3202305" cy="969645"/>
            <a:chOff x="9903332" y="2036445"/>
            <a:chExt cx="2134870" cy="646430"/>
          </a:xfrm>
        </p:grpSpPr>
        <p:sp>
          <p:nvSpPr>
            <p:cNvPr id="23" name="object 23"/>
            <p:cNvSpPr/>
            <p:nvPr/>
          </p:nvSpPr>
          <p:spPr>
            <a:xfrm>
              <a:off x="9903333" y="2036444"/>
              <a:ext cx="2134870" cy="646430"/>
            </a:xfrm>
            <a:custGeom>
              <a:avLst/>
              <a:gdLst/>
              <a:ahLst/>
              <a:cxnLst/>
              <a:rect l="l" t="t" r="r" b="b"/>
              <a:pathLst>
                <a:path w="2134870" h="646430">
                  <a:moveTo>
                    <a:pt x="2134362" y="107696"/>
                  </a:moveTo>
                  <a:lnTo>
                    <a:pt x="2125891" y="65798"/>
                  </a:lnTo>
                  <a:lnTo>
                    <a:pt x="2125218" y="64808"/>
                  </a:lnTo>
                  <a:lnTo>
                    <a:pt x="2125218" y="32004"/>
                  </a:lnTo>
                  <a:lnTo>
                    <a:pt x="2103081" y="32004"/>
                  </a:lnTo>
                  <a:lnTo>
                    <a:pt x="2102802" y="31572"/>
                  </a:lnTo>
                  <a:lnTo>
                    <a:pt x="2068563" y="8470"/>
                  </a:lnTo>
                  <a:lnTo>
                    <a:pt x="2026666" y="0"/>
                  </a:lnTo>
                  <a:lnTo>
                    <a:pt x="107696" y="0"/>
                  </a:lnTo>
                  <a:lnTo>
                    <a:pt x="65786" y="8470"/>
                  </a:lnTo>
                  <a:lnTo>
                    <a:pt x="31559" y="31559"/>
                  </a:lnTo>
                  <a:lnTo>
                    <a:pt x="31254" y="32004"/>
                  </a:lnTo>
                  <a:lnTo>
                    <a:pt x="9906" y="32004"/>
                  </a:lnTo>
                  <a:lnTo>
                    <a:pt x="9906" y="63665"/>
                  </a:lnTo>
                  <a:lnTo>
                    <a:pt x="8458" y="65798"/>
                  </a:lnTo>
                  <a:lnTo>
                    <a:pt x="0" y="107696"/>
                  </a:lnTo>
                  <a:lnTo>
                    <a:pt x="0" y="538480"/>
                  </a:lnTo>
                  <a:lnTo>
                    <a:pt x="8458" y="580390"/>
                  </a:lnTo>
                  <a:lnTo>
                    <a:pt x="9906" y="582536"/>
                  </a:lnTo>
                  <a:lnTo>
                    <a:pt x="9906" y="614172"/>
                  </a:lnTo>
                  <a:lnTo>
                    <a:pt x="31254" y="614172"/>
                  </a:lnTo>
                  <a:lnTo>
                    <a:pt x="31559" y="614616"/>
                  </a:lnTo>
                  <a:lnTo>
                    <a:pt x="65786" y="637717"/>
                  </a:lnTo>
                  <a:lnTo>
                    <a:pt x="107696" y="646176"/>
                  </a:lnTo>
                  <a:lnTo>
                    <a:pt x="2026666" y="646176"/>
                  </a:lnTo>
                  <a:lnTo>
                    <a:pt x="2068563" y="637717"/>
                  </a:lnTo>
                  <a:lnTo>
                    <a:pt x="2102802" y="614616"/>
                  </a:lnTo>
                  <a:lnTo>
                    <a:pt x="2103094" y="614172"/>
                  </a:lnTo>
                  <a:lnTo>
                    <a:pt x="2125218" y="614172"/>
                  </a:lnTo>
                  <a:lnTo>
                    <a:pt x="2125218" y="581393"/>
                  </a:lnTo>
                  <a:lnTo>
                    <a:pt x="2125891" y="580390"/>
                  </a:lnTo>
                  <a:lnTo>
                    <a:pt x="2134362" y="538480"/>
                  </a:lnTo>
                  <a:lnTo>
                    <a:pt x="2134362" y="107696"/>
                  </a:lnTo>
                  <a:close/>
                </a:path>
              </a:pathLst>
            </a:custGeom>
            <a:solidFill>
              <a:srgbClr val="6F2F9F"/>
            </a:solidFill>
          </p:spPr>
          <p:txBody>
            <a:bodyPr wrap="square" lIns="0" tIns="0" rIns="0" bIns="0" rtlCol="0"/>
            <a:lstStyle/>
            <a:p>
              <a:endParaRPr sz="2700"/>
            </a:p>
          </p:txBody>
        </p:sp>
        <p:sp>
          <p:nvSpPr>
            <p:cNvPr id="24" name="object 24"/>
            <p:cNvSpPr/>
            <p:nvPr/>
          </p:nvSpPr>
          <p:spPr>
            <a:xfrm>
              <a:off x="9913238" y="2068449"/>
              <a:ext cx="2115820" cy="582295"/>
            </a:xfrm>
            <a:custGeom>
              <a:avLst/>
              <a:gdLst/>
              <a:ahLst/>
              <a:cxnLst/>
              <a:rect l="l" t="t" r="r" b="b"/>
              <a:pathLst>
                <a:path w="2115820" h="582294">
                  <a:moveTo>
                    <a:pt x="0" y="582167"/>
                  </a:moveTo>
                  <a:lnTo>
                    <a:pt x="2115312" y="582167"/>
                  </a:lnTo>
                  <a:lnTo>
                    <a:pt x="2115312" y="0"/>
                  </a:lnTo>
                  <a:lnTo>
                    <a:pt x="0" y="0"/>
                  </a:lnTo>
                  <a:lnTo>
                    <a:pt x="0" y="582167"/>
                  </a:lnTo>
                  <a:close/>
                </a:path>
              </a:pathLst>
            </a:custGeom>
            <a:ln w="12700">
              <a:solidFill>
                <a:srgbClr val="FFFFFF"/>
              </a:solidFill>
            </a:ln>
          </p:spPr>
          <p:txBody>
            <a:bodyPr wrap="square" lIns="0" tIns="0" rIns="0" bIns="0" rtlCol="0"/>
            <a:lstStyle/>
            <a:p>
              <a:endParaRPr sz="2700"/>
            </a:p>
          </p:txBody>
        </p:sp>
      </p:grpSp>
      <p:sp>
        <p:nvSpPr>
          <p:cNvPr id="25" name="object 25"/>
          <p:cNvSpPr txBox="1"/>
          <p:nvPr/>
        </p:nvSpPr>
        <p:spPr>
          <a:xfrm>
            <a:off x="11586590" y="3194686"/>
            <a:ext cx="5484494" cy="573234"/>
          </a:xfrm>
          <a:prstGeom prst="rect">
            <a:avLst/>
          </a:prstGeom>
        </p:spPr>
        <p:txBody>
          <a:bodyPr vert="horz" wrap="square" lIns="0" tIns="19050" rIns="0" bIns="0" rtlCol="0">
            <a:spAutoFit/>
          </a:bodyPr>
          <a:lstStyle/>
          <a:p>
            <a:pPr marL="19050">
              <a:spcBef>
                <a:spcPts val="150"/>
              </a:spcBef>
              <a:tabLst>
                <a:tab pos="4273868" algn="l"/>
              </a:tabLst>
            </a:pPr>
            <a:r>
              <a:rPr sz="3600" b="1" dirty="0">
                <a:solidFill>
                  <a:srgbClr val="FFFFFF"/>
                </a:solidFill>
                <a:latin typeface="Carlito"/>
                <a:cs typeface="Carlito"/>
              </a:rPr>
              <a:t>EPIC</a:t>
            </a:r>
            <a:r>
              <a:rPr sz="3600" b="1" spc="8" dirty="0">
                <a:solidFill>
                  <a:srgbClr val="FFFFFF"/>
                </a:solidFill>
                <a:latin typeface="Carlito"/>
                <a:cs typeface="Carlito"/>
              </a:rPr>
              <a:t> </a:t>
            </a:r>
            <a:r>
              <a:rPr sz="3600" b="1" dirty="0">
                <a:solidFill>
                  <a:srgbClr val="FFFFFF"/>
                </a:solidFill>
                <a:latin typeface="Carlito"/>
                <a:cs typeface="Carlito"/>
              </a:rPr>
              <a:t>A	</a:t>
            </a:r>
            <a:r>
              <a:rPr sz="5400" b="1" baseline="1157" dirty="0">
                <a:solidFill>
                  <a:srgbClr val="FFFFFF"/>
                </a:solidFill>
                <a:latin typeface="Carlito"/>
                <a:cs typeface="Carlito"/>
              </a:rPr>
              <a:t>EPIC</a:t>
            </a:r>
            <a:r>
              <a:rPr sz="5400" b="1" spc="-191" baseline="1157" dirty="0">
                <a:solidFill>
                  <a:srgbClr val="FFFFFF"/>
                </a:solidFill>
                <a:latin typeface="Carlito"/>
                <a:cs typeface="Carlito"/>
              </a:rPr>
              <a:t> </a:t>
            </a:r>
            <a:r>
              <a:rPr sz="5400" b="1" baseline="1157" dirty="0">
                <a:solidFill>
                  <a:srgbClr val="FFFFFF"/>
                </a:solidFill>
                <a:latin typeface="Carlito"/>
                <a:cs typeface="Carlito"/>
              </a:rPr>
              <a:t>B</a:t>
            </a:r>
            <a:endParaRPr sz="5400" baseline="1157">
              <a:latin typeface="Carlito"/>
              <a:cs typeface="Carlito"/>
            </a:endParaRPr>
          </a:p>
        </p:txBody>
      </p:sp>
      <p:sp>
        <p:nvSpPr>
          <p:cNvPr id="26" name="object 26"/>
          <p:cNvSpPr txBox="1"/>
          <p:nvPr/>
        </p:nvSpPr>
        <p:spPr>
          <a:xfrm>
            <a:off x="10093262" y="4189666"/>
            <a:ext cx="1335404" cy="968535"/>
          </a:xfrm>
          <a:prstGeom prst="rect">
            <a:avLst/>
          </a:prstGeom>
          <a:solidFill>
            <a:srgbClr val="DD8987"/>
          </a:solidFill>
        </p:spPr>
        <p:txBody>
          <a:bodyPr vert="horz" wrap="square" lIns="0" tIns="147638" rIns="0" bIns="0" rtlCol="0">
            <a:spAutoFit/>
          </a:bodyPr>
          <a:lstStyle/>
          <a:p>
            <a:pPr marL="417195" marR="406718" indent="-953" algn="ctr">
              <a:lnSpc>
                <a:spcPts val="1950"/>
              </a:lnSpc>
              <a:spcBef>
                <a:spcPts val="1163"/>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A1</a:t>
            </a:r>
            <a:endParaRPr sz="1575">
              <a:latin typeface="Carlito"/>
              <a:cs typeface="Carlito"/>
            </a:endParaRPr>
          </a:p>
        </p:txBody>
      </p:sp>
      <p:sp>
        <p:nvSpPr>
          <p:cNvPr id="27" name="object 27"/>
          <p:cNvSpPr txBox="1"/>
          <p:nvPr/>
        </p:nvSpPr>
        <p:spPr>
          <a:xfrm>
            <a:off x="11583734" y="4213670"/>
            <a:ext cx="1335404" cy="967573"/>
          </a:xfrm>
          <a:prstGeom prst="rect">
            <a:avLst/>
          </a:prstGeom>
          <a:solidFill>
            <a:srgbClr val="DD8987"/>
          </a:solidFill>
        </p:spPr>
        <p:txBody>
          <a:bodyPr vert="horz" wrap="square" lIns="0" tIns="146685" rIns="0" bIns="0" rtlCol="0">
            <a:spAutoFit/>
          </a:bodyPr>
          <a:lstStyle/>
          <a:p>
            <a:pPr marL="417195" marR="405765"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A2</a:t>
            </a:r>
            <a:endParaRPr sz="1575">
              <a:latin typeface="Carlito"/>
              <a:cs typeface="Carlito"/>
            </a:endParaRPr>
          </a:p>
        </p:txBody>
      </p:sp>
      <p:sp>
        <p:nvSpPr>
          <p:cNvPr id="28" name="object 28"/>
          <p:cNvSpPr txBox="1"/>
          <p:nvPr/>
        </p:nvSpPr>
        <p:spPr>
          <a:xfrm>
            <a:off x="13075348" y="4213670"/>
            <a:ext cx="1334453" cy="967573"/>
          </a:xfrm>
          <a:prstGeom prst="rect">
            <a:avLst/>
          </a:prstGeom>
          <a:solidFill>
            <a:srgbClr val="DD8987"/>
          </a:solidFill>
        </p:spPr>
        <p:txBody>
          <a:bodyPr vert="horz" wrap="square" lIns="0" tIns="146685" rIns="0" bIns="0" rtlCol="0">
            <a:spAutoFit/>
          </a:bodyPr>
          <a:lstStyle/>
          <a:p>
            <a:pPr marL="416243" marR="405765"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A2</a:t>
            </a:r>
            <a:endParaRPr sz="1575">
              <a:latin typeface="Carlito"/>
              <a:cs typeface="Carlito"/>
            </a:endParaRPr>
          </a:p>
        </p:txBody>
      </p:sp>
      <p:sp>
        <p:nvSpPr>
          <p:cNvPr id="29" name="object 29"/>
          <p:cNvSpPr txBox="1"/>
          <p:nvPr/>
        </p:nvSpPr>
        <p:spPr>
          <a:xfrm>
            <a:off x="14835569" y="4213670"/>
            <a:ext cx="1335404" cy="967573"/>
          </a:xfrm>
          <a:prstGeom prst="rect">
            <a:avLst/>
          </a:prstGeom>
          <a:solidFill>
            <a:srgbClr val="DD8987"/>
          </a:solidFill>
        </p:spPr>
        <p:txBody>
          <a:bodyPr vert="horz" wrap="square" lIns="0" tIns="146685" rIns="0" bIns="0" rtlCol="0">
            <a:spAutoFit/>
          </a:bodyPr>
          <a:lstStyle/>
          <a:p>
            <a:pPr marL="417195" marR="406718"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B1</a:t>
            </a:r>
            <a:endParaRPr sz="1575">
              <a:latin typeface="Carlito"/>
              <a:cs typeface="Carlito"/>
            </a:endParaRPr>
          </a:p>
        </p:txBody>
      </p:sp>
      <p:sp>
        <p:nvSpPr>
          <p:cNvPr id="30" name="object 30"/>
          <p:cNvSpPr txBox="1"/>
          <p:nvPr/>
        </p:nvSpPr>
        <p:spPr>
          <a:xfrm>
            <a:off x="16326041" y="4236529"/>
            <a:ext cx="1335404" cy="967573"/>
          </a:xfrm>
          <a:prstGeom prst="rect">
            <a:avLst/>
          </a:prstGeom>
          <a:solidFill>
            <a:srgbClr val="DD8987"/>
          </a:solidFill>
        </p:spPr>
        <p:txBody>
          <a:bodyPr vert="horz" wrap="square" lIns="0" tIns="146685" rIns="0" bIns="0" rtlCol="0">
            <a:spAutoFit/>
          </a:bodyPr>
          <a:lstStyle/>
          <a:p>
            <a:pPr marL="417195" marR="405765" indent="-953" algn="ctr">
              <a:lnSpc>
                <a:spcPts val="1950"/>
              </a:lnSpc>
              <a:spcBef>
                <a:spcPts val="1155"/>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B2</a:t>
            </a:r>
            <a:endParaRPr sz="1575">
              <a:latin typeface="Carlito"/>
              <a:cs typeface="Carlito"/>
            </a:endParaRPr>
          </a:p>
        </p:txBody>
      </p:sp>
      <p:sp>
        <p:nvSpPr>
          <p:cNvPr id="31" name="object 31"/>
          <p:cNvSpPr/>
          <p:nvPr/>
        </p:nvSpPr>
        <p:spPr>
          <a:xfrm>
            <a:off x="10700956" y="5517260"/>
            <a:ext cx="155258" cy="762000"/>
          </a:xfrm>
          <a:custGeom>
            <a:avLst/>
            <a:gdLst/>
            <a:ahLst/>
            <a:cxnLst/>
            <a:rect l="l" t="t" r="r" b="b"/>
            <a:pathLst>
              <a:path w="103504" h="508000">
                <a:moveTo>
                  <a:pt x="58038" y="0"/>
                </a:moveTo>
                <a:lnTo>
                  <a:pt x="45338" y="0"/>
                </a:lnTo>
                <a:lnTo>
                  <a:pt x="45338" y="50800"/>
                </a:lnTo>
                <a:lnTo>
                  <a:pt x="58038" y="50800"/>
                </a:lnTo>
                <a:lnTo>
                  <a:pt x="58038" y="0"/>
                </a:lnTo>
                <a:close/>
              </a:path>
              <a:path w="103504" h="508000">
                <a:moveTo>
                  <a:pt x="58038" y="88900"/>
                </a:moveTo>
                <a:lnTo>
                  <a:pt x="45338" y="88900"/>
                </a:lnTo>
                <a:lnTo>
                  <a:pt x="45338" y="139700"/>
                </a:lnTo>
                <a:lnTo>
                  <a:pt x="58038" y="139700"/>
                </a:lnTo>
                <a:lnTo>
                  <a:pt x="58038" y="88900"/>
                </a:lnTo>
                <a:close/>
              </a:path>
              <a:path w="103504" h="508000">
                <a:moveTo>
                  <a:pt x="58038" y="177800"/>
                </a:moveTo>
                <a:lnTo>
                  <a:pt x="45338" y="177800"/>
                </a:lnTo>
                <a:lnTo>
                  <a:pt x="45338" y="228600"/>
                </a:lnTo>
                <a:lnTo>
                  <a:pt x="58038" y="228600"/>
                </a:lnTo>
                <a:lnTo>
                  <a:pt x="58038" y="177800"/>
                </a:lnTo>
                <a:close/>
              </a:path>
              <a:path w="103504" h="508000">
                <a:moveTo>
                  <a:pt x="58038" y="266700"/>
                </a:moveTo>
                <a:lnTo>
                  <a:pt x="45338" y="266700"/>
                </a:lnTo>
                <a:lnTo>
                  <a:pt x="45338" y="317500"/>
                </a:lnTo>
                <a:lnTo>
                  <a:pt x="58038" y="317500"/>
                </a:lnTo>
                <a:lnTo>
                  <a:pt x="58038" y="266700"/>
                </a:lnTo>
                <a:close/>
              </a:path>
              <a:path w="103504" h="508000">
                <a:moveTo>
                  <a:pt x="58038" y="355600"/>
                </a:moveTo>
                <a:lnTo>
                  <a:pt x="45338" y="355600"/>
                </a:lnTo>
                <a:lnTo>
                  <a:pt x="45338" y="406400"/>
                </a:lnTo>
                <a:lnTo>
                  <a:pt x="58038" y="406400"/>
                </a:lnTo>
                <a:lnTo>
                  <a:pt x="58038" y="355600"/>
                </a:lnTo>
                <a:close/>
              </a:path>
              <a:path w="103504" h="508000">
                <a:moveTo>
                  <a:pt x="7111" y="411988"/>
                </a:moveTo>
                <a:lnTo>
                  <a:pt x="1015" y="415544"/>
                </a:lnTo>
                <a:lnTo>
                  <a:pt x="0" y="419353"/>
                </a:lnTo>
                <a:lnTo>
                  <a:pt x="51688" y="508000"/>
                </a:lnTo>
                <a:lnTo>
                  <a:pt x="59094" y="495300"/>
                </a:lnTo>
                <a:lnTo>
                  <a:pt x="45338" y="495300"/>
                </a:lnTo>
                <a:lnTo>
                  <a:pt x="45338" y="472004"/>
                </a:lnTo>
                <a:lnTo>
                  <a:pt x="10922" y="413003"/>
                </a:lnTo>
                <a:lnTo>
                  <a:pt x="7111" y="411988"/>
                </a:lnTo>
                <a:close/>
              </a:path>
              <a:path w="103504" h="508000">
                <a:moveTo>
                  <a:pt x="45339" y="472004"/>
                </a:moveTo>
                <a:lnTo>
                  <a:pt x="45338" y="495300"/>
                </a:lnTo>
                <a:lnTo>
                  <a:pt x="58038" y="495300"/>
                </a:lnTo>
                <a:lnTo>
                  <a:pt x="58038" y="492251"/>
                </a:lnTo>
                <a:lnTo>
                  <a:pt x="46227" y="492251"/>
                </a:lnTo>
                <a:lnTo>
                  <a:pt x="51688" y="482890"/>
                </a:lnTo>
                <a:lnTo>
                  <a:pt x="45339" y="472004"/>
                </a:lnTo>
                <a:close/>
              </a:path>
              <a:path w="103504" h="508000">
                <a:moveTo>
                  <a:pt x="96265" y="411988"/>
                </a:moveTo>
                <a:lnTo>
                  <a:pt x="92455" y="413003"/>
                </a:lnTo>
                <a:lnTo>
                  <a:pt x="58038" y="472004"/>
                </a:lnTo>
                <a:lnTo>
                  <a:pt x="58038" y="495300"/>
                </a:lnTo>
                <a:lnTo>
                  <a:pt x="59094" y="495300"/>
                </a:lnTo>
                <a:lnTo>
                  <a:pt x="103377" y="419353"/>
                </a:lnTo>
                <a:lnTo>
                  <a:pt x="102361" y="415544"/>
                </a:lnTo>
                <a:lnTo>
                  <a:pt x="96265" y="411988"/>
                </a:lnTo>
                <a:close/>
              </a:path>
              <a:path w="103504" h="508000">
                <a:moveTo>
                  <a:pt x="51689" y="482890"/>
                </a:moveTo>
                <a:lnTo>
                  <a:pt x="46227" y="492251"/>
                </a:lnTo>
                <a:lnTo>
                  <a:pt x="57150" y="492251"/>
                </a:lnTo>
                <a:lnTo>
                  <a:pt x="51689" y="482890"/>
                </a:lnTo>
                <a:close/>
              </a:path>
              <a:path w="103504" h="508000">
                <a:moveTo>
                  <a:pt x="58038" y="472004"/>
                </a:moveTo>
                <a:lnTo>
                  <a:pt x="51689" y="482890"/>
                </a:lnTo>
                <a:lnTo>
                  <a:pt x="57150" y="492251"/>
                </a:lnTo>
                <a:lnTo>
                  <a:pt x="58038" y="492251"/>
                </a:lnTo>
                <a:lnTo>
                  <a:pt x="58038" y="472004"/>
                </a:lnTo>
                <a:close/>
              </a:path>
              <a:path w="103504" h="508000">
                <a:moveTo>
                  <a:pt x="58038" y="444500"/>
                </a:moveTo>
                <a:lnTo>
                  <a:pt x="45338" y="444500"/>
                </a:lnTo>
                <a:lnTo>
                  <a:pt x="45339" y="472004"/>
                </a:lnTo>
                <a:lnTo>
                  <a:pt x="51689" y="482890"/>
                </a:lnTo>
                <a:lnTo>
                  <a:pt x="58038" y="472004"/>
                </a:lnTo>
                <a:lnTo>
                  <a:pt x="58038" y="444500"/>
                </a:lnTo>
                <a:close/>
              </a:path>
            </a:pathLst>
          </a:custGeom>
          <a:solidFill>
            <a:srgbClr val="4966AC"/>
          </a:solidFill>
        </p:spPr>
        <p:txBody>
          <a:bodyPr wrap="square" lIns="0" tIns="0" rIns="0" bIns="0" rtlCol="0"/>
          <a:lstStyle/>
          <a:p>
            <a:endParaRPr sz="2700"/>
          </a:p>
        </p:txBody>
      </p:sp>
      <p:sp>
        <p:nvSpPr>
          <p:cNvPr id="32" name="object 32"/>
          <p:cNvSpPr txBox="1"/>
          <p:nvPr/>
        </p:nvSpPr>
        <p:spPr>
          <a:xfrm>
            <a:off x="9982391" y="6389940"/>
            <a:ext cx="1645920" cy="688650"/>
          </a:xfrm>
          <a:prstGeom prst="rect">
            <a:avLst/>
          </a:prstGeom>
          <a:solidFill>
            <a:srgbClr val="7DB1E6"/>
          </a:solidFill>
        </p:spPr>
        <p:txBody>
          <a:bodyPr vert="horz" wrap="square" lIns="0" tIns="148590" rIns="0" bIns="0" rtlCol="0">
            <a:spAutoFit/>
          </a:bodyPr>
          <a:lstStyle/>
          <a:p>
            <a:pPr algn="ctr">
              <a:lnSpc>
                <a:spcPts val="2055"/>
              </a:lnSpc>
              <a:spcBef>
                <a:spcPts val="1170"/>
              </a:spcBef>
            </a:pPr>
            <a:r>
              <a:rPr b="1" dirty="0">
                <a:latin typeface="Carlito"/>
                <a:cs typeface="Carlito"/>
              </a:rPr>
              <a:t>A1</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33" name="object 33"/>
          <p:cNvSpPr txBox="1"/>
          <p:nvPr/>
        </p:nvSpPr>
        <p:spPr>
          <a:xfrm>
            <a:off x="11856909" y="6389940"/>
            <a:ext cx="1645920" cy="688650"/>
          </a:xfrm>
          <a:prstGeom prst="rect">
            <a:avLst/>
          </a:prstGeom>
          <a:solidFill>
            <a:srgbClr val="7DB1E6"/>
          </a:solidFill>
        </p:spPr>
        <p:txBody>
          <a:bodyPr vert="horz" wrap="square" lIns="0" tIns="148590" rIns="0" bIns="0" rtlCol="0">
            <a:spAutoFit/>
          </a:bodyPr>
          <a:lstStyle/>
          <a:p>
            <a:pPr algn="ctr">
              <a:lnSpc>
                <a:spcPts val="2055"/>
              </a:lnSpc>
              <a:spcBef>
                <a:spcPts val="1170"/>
              </a:spcBef>
            </a:pPr>
            <a:r>
              <a:rPr b="1" dirty="0">
                <a:latin typeface="Carlito"/>
                <a:cs typeface="Carlito"/>
              </a:rPr>
              <a:t>A2</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34" name="object 34"/>
          <p:cNvSpPr txBox="1"/>
          <p:nvPr/>
        </p:nvSpPr>
        <p:spPr>
          <a:xfrm>
            <a:off x="13841159" y="6389940"/>
            <a:ext cx="1048703" cy="563616"/>
          </a:xfrm>
          <a:prstGeom prst="rect">
            <a:avLst/>
          </a:prstGeom>
          <a:solidFill>
            <a:srgbClr val="7DB1E6"/>
          </a:solidFill>
        </p:spPr>
        <p:txBody>
          <a:bodyPr vert="horz" wrap="square" lIns="0" tIns="9525" rIns="0" bIns="0" rtlCol="0">
            <a:spAutoFit/>
          </a:bodyPr>
          <a:lstStyle/>
          <a:p>
            <a:pPr>
              <a:spcBef>
                <a:spcPts val="75"/>
              </a:spcBef>
            </a:pPr>
            <a:endParaRPr>
              <a:latin typeface="Times New Roman"/>
              <a:cs typeface="Times New Roman"/>
            </a:endParaRPr>
          </a:p>
          <a:p>
            <a:pPr marL="953" algn="ctr"/>
            <a:r>
              <a:rPr b="1" dirty="0">
                <a:latin typeface="Carlito"/>
                <a:cs typeface="Carlito"/>
              </a:rPr>
              <a:t>…</a:t>
            </a:r>
            <a:endParaRPr>
              <a:latin typeface="Carlito"/>
              <a:cs typeface="Carlito"/>
            </a:endParaRPr>
          </a:p>
        </p:txBody>
      </p:sp>
      <p:sp>
        <p:nvSpPr>
          <p:cNvPr id="35" name="object 35"/>
          <p:cNvSpPr txBox="1"/>
          <p:nvPr/>
        </p:nvSpPr>
        <p:spPr>
          <a:xfrm>
            <a:off x="15224188" y="6389940"/>
            <a:ext cx="1644968" cy="688650"/>
          </a:xfrm>
          <a:prstGeom prst="rect">
            <a:avLst/>
          </a:prstGeom>
          <a:solidFill>
            <a:srgbClr val="7DB1E6"/>
          </a:solidFill>
        </p:spPr>
        <p:txBody>
          <a:bodyPr vert="horz" wrap="square" lIns="0" tIns="148590" rIns="0" bIns="0" rtlCol="0">
            <a:spAutoFit/>
          </a:bodyPr>
          <a:lstStyle/>
          <a:p>
            <a:pPr marL="953" algn="ctr">
              <a:lnSpc>
                <a:spcPts val="2055"/>
              </a:lnSpc>
              <a:spcBef>
                <a:spcPts val="1170"/>
              </a:spcBef>
            </a:pPr>
            <a:r>
              <a:rPr b="1" dirty="0">
                <a:latin typeface="Carlito"/>
                <a:cs typeface="Carlito"/>
              </a:rPr>
              <a:t>B1</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36" name="object 36"/>
          <p:cNvSpPr/>
          <p:nvPr/>
        </p:nvSpPr>
        <p:spPr>
          <a:xfrm>
            <a:off x="12612052" y="5517260"/>
            <a:ext cx="155258" cy="762000"/>
          </a:xfrm>
          <a:custGeom>
            <a:avLst/>
            <a:gdLst/>
            <a:ahLst/>
            <a:cxnLst/>
            <a:rect l="l" t="t" r="r" b="b"/>
            <a:pathLst>
              <a:path w="103504" h="508000">
                <a:moveTo>
                  <a:pt x="58039" y="0"/>
                </a:moveTo>
                <a:lnTo>
                  <a:pt x="45339" y="0"/>
                </a:lnTo>
                <a:lnTo>
                  <a:pt x="45339" y="50800"/>
                </a:lnTo>
                <a:lnTo>
                  <a:pt x="58039" y="50800"/>
                </a:lnTo>
                <a:lnTo>
                  <a:pt x="58039" y="0"/>
                </a:lnTo>
                <a:close/>
              </a:path>
              <a:path w="103504" h="508000">
                <a:moveTo>
                  <a:pt x="58039" y="88900"/>
                </a:moveTo>
                <a:lnTo>
                  <a:pt x="45339" y="88900"/>
                </a:lnTo>
                <a:lnTo>
                  <a:pt x="45339" y="139700"/>
                </a:lnTo>
                <a:lnTo>
                  <a:pt x="58039" y="139700"/>
                </a:lnTo>
                <a:lnTo>
                  <a:pt x="58039" y="88900"/>
                </a:lnTo>
                <a:close/>
              </a:path>
              <a:path w="103504" h="508000">
                <a:moveTo>
                  <a:pt x="58039" y="177800"/>
                </a:moveTo>
                <a:lnTo>
                  <a:pt x="45339" y="177800"/>
                </a:lnTo>
                <a:lnTo>
                  <a:pt x="45339" y="228600"/>
                </a:lnTo>
                <a:lnTo>
                  <a:pt x="58039" y="228600"/>
                </a:lnTo>
                <a:lnTo>
                  <a:pt x="58039" y="177800"/>
                </a:lnTo>
                <a:close/>
              </a:path>
              <a:path w="103504" h="508000">
                <a:moveTo>
                  <a:pt x="58039" y="266700"/>
                </a:moveTo>
                <a:lnTo>
                  <a:pt x="45339" y="266700"/>
                </a:lnTo>
                <a:lnTo>
                  <a:pt x="45339" y="317500"/>
                </a:lnTo>
                <a:lnTo>
                  <a:pt x="58039" y="317500"/>
                </a:lnTo>
                <a:lnTo>
                  <a:pt x="58039" y="266700"/>
                </a:lnTo>
                <a:close/>
              </a:path>
              <a:path w="103504" h="508000">
                <a:moveTo>
                  <a:pt x="58039" y="355600"/>
                </a:moveTo>
                <a:lnTo>
                  <a:pt x="45339" y="355600"/>
                </a:lnTo>
                <a:lnTo>
                  <a:pt x="45339" y="406400"/>
                </a:lnTo>
                <a:lnTo>
                  <a:pt x="58039" y="406400"/>
                </a:lnTo>
                <a:lnTo>
                  <a:pt x="58039" y="355600"/>
                </a:lnTo>
                <a:close/>
              </a:path>
              <a:path w="103504" h="508000">
                <a:moveTo>
                  <a:pt x="7112" y="411988"/>
                </a:moveTo>
                <a:lnTo>
                  <a:pt x="1016" y="415544"/>
                </a:lnTo>
                <a:lnTo>
                  <a:pt x="0" y="419353"/>
                </a:lnTo>
                <a:lnTo>
                  <a:pt x="51689" y="508000"/>
                </a:lnTo>
                <a:lnTo>
                  <a:pt x="59094" y="495300"/>
                </a:lnTo>
                <a:lnTo>
                  <a:pt x="45339" y="495300"/>
                </a:lnTo>
                <a:lnTo>
                  <a:pt x="45339" y="472004"/>
                </a:lnTo>
                <a:lnTo>
                  <a:pt x="10922" y="413003"/>
                </a:lnTo>
                <a:lnTo>
                  <a:pt x="7112" y="411988"/>
                </a:lnTo>
                <a:close/>
              </a:path>
              <a:path w="103504" h="508000">
                <a:moveTo>
                  <a:pt x="45339" y="472004"/>
                </a:moveTo>
                <a:lnTo>
                  <a:pt x="45339" y="495300"/>
                </a:lnTo>
                <a:lnTo>
                  <a:pt x="58039" y="495300"/>
                </a:lnTo>
                <a:lnTo>
                  <a:pt x="58039" y="492251"/>
                </a:lnTo>
                <a:lnTo>
                  <a:pt x="46228" y="492251"/>
                </a:lnTo>
                <a:lnTo>
                  <a:pt x="51689" y="482890"/>
                </a:lnTo>
                <a:lnTo>
                  <a:pt x="45339" y="472004"/>
                </a:lnTo>
                <a:close/>
              </a:path>
              <a:path w="103504" h="508000">
                <a:moveTo>
                  <a:pt x="96266" y="411988"/>
                </a:moveTo>
                <a:lnTo>
                  <a:pt x="92456" y="413003"/>
                </a:lnTo>
                <a:lnTo>
                  <a:pt x="58039" y="472004"/>
                </a:lnTo>
                <a:lnTo>
                  <a:pt x="58039" y="495300"/>
                </a:lnTo>
                <a:lnTo>
                  <a:pt x="59094" y="495300"/>
                </a:lnTo>
                <a:lnTo>
                  <a:pt x="103378" y="419353"/>
                </a:lnTo>
                <a:lnTo>
                  <a:pt x="102362" y="415544"/>
                </a:lnTo>
                <a:lnTo>
                  <a:pt x="96266" y="411988"/>
                </a:lnTo>
                <a:close/>
              </a:path>
              <a:path w="103504" h="508000">
                <a:moveTo>
                  <a:pt x="51689" y="482890"/>
                </a:moveTo>
                <a:lnTo>
                  <a:pt x="46228" y="492251"/>
                </a:lnTo>
                <a:lnTo>
                  <a:pt x="57150" y="492251"/>
                </a:lnTo>
                <a:lnTo>
                  <a:pt x="51689" y="482890"/>
                </a:lnTo>
                <a:close/>
              </a:path>
              <a:path w="103504" h="508000">
                <a:moveTo>
                  <a:pt x="58039" y="472004"/>
                </a:moveTo>
                <a:lnTo>
                  <a:pt x="51689" y="482890"/>
                </a:lnTo>
                <a:lnTo>
                  <a:pt x="57150" y="492251"/>
                </a:lnTo>
                <a:lnTo>
                  <a:pt x="58039" y="492251"/>
                </a:lnTo>
                <a:lnTo>
                  <a:pt x="58039" y="472004"/>
                </a:lnTo>
                <a:close/>
              </a:path>
              <a:path w="103504" h="508000">
                <a:moveTo>
                  <a:pt x="58039" y="444500"/>
                </a:moveTo>
                <a:lnTo>
                  <a:pt x="45339" y="444500"/>
                </a:lnTo>
                <a:lnTo>
                  <a:pt x="45339" y="472004"/>
                </a:lnTo>
                <a:lnTo>
                  <a:pt x="51689" y="482890"/>
                </a:lnTo>
                <a:lnTo>
                  <a:pt x="58039" y="472004"/>
                </a:lnTo>
                <a:lnTo>
                  <a:pt x="58039" y="444500"/>
                </a:lnTo>
                <a:close/>
              </a:path>
            </a:pathLst>
          </a:custGeom>
          <a:solidFill>
            <a:srgbClr val="4966AC"/>
          </a:solidFill>
        </p:spPr>
        <p:txBody>
          <a:bodyPr wrap="square" lIns="0" tIns="0" rIns="0" bIns="0" rtlCol="0"/>
          <a:lstStyle/>
          <a:p>
            <a:endParaRPr sz="2700"/>
          </a:p>
        </p:txBody>
      </p:sp>
      <p:sp>
        <p:nvSpPr>
          <p:cNvPr id="37" name="object 37"/>
          <p:cNvSpPr/>
          <p:nvPr/>
        </p:nvSpPr>
        <p:spPr>
          <a:xfrm>
            <a:off x="15931324" y="5517260"/>
            <a:ext cx="155258" cy="762000"/>
          </a:xfrm>
          <a:custGeom>
            <a:avLst/>
            <a:gdLst/>
            <a:ahLst/>
            <a:cxnLst/>
            <a:rect l="l" t="t" r="r" b="b"/>
            <a:pathLst>
              <a:path w="103504" h="508000">
                <a:moveTo>
                  <a:pt x="58039" y="0"/>
                </a:moveTo>
                <a:lnTo>
                  <a:pt x="45339" y="0"/>
                </a:lnTo>
                <a:lnTo>
                  <a:pt x="45339" y="50800"/>
                </a:lnTo>
                <a:lnTo>
                  <a:pt x="58039" y="50800"/>
                </a:lnTo>
                <a:lnTo>
                  <a:pt x="58039" y="0"/>
                </a:lnTo>
                <a:close/>
              </a:path>
              <a:path w="103504" h="508000">
                <a:moveTo>
                  <a:pt x="58039" y="88900"/>
                </a:moveTo>
                <a:lnTo>
                  <a:pt x="45339" y="88900"/>
                </a:lnTo>
                <a:lnTo>
                  <a:pt x="45339" y="139700"/>
                </a:lnTo>
                <a:lnTo>
                  <a:pt x="58039" y="139700"/>
                </a:lnTo>
                <a:lnTo>
                  <a:pt x="58039" y="88900"/>
                </a:lnTo>
                <a:close/>
              </a:path>
              <a:path w="103504" h="508000">
                <a:moveTo>
                  <a:pt x="58039" y="177800"/>
                </a:moveTo>
                <a:lnTo>
                  <a:pt x="45339" y="177800"/>
                </a:lnTo>
                <a:lnTo>
                  <a:pt x="45339" y="228600"/>
                </a:lnTo>
                <a:lnTo>
                  <a:pt x="58039" y="228600"/>
                </a:lnTo>
                <a:lnTo>
                  <a:pt x="58039" y="177800"/>
                </a:lnTo>
                <a:close/>
              </a:path>
              <a:path w="103504" h="508000">
                <a:moveTo>
                  <a:pt x="58039" y="266700"/>
                </a:moveTo>
                <a:lnTo>
                  <a:pt x="45339" y="266700"/>
                </a:lnTo>
                <a:lnTo>
                  <a:pt x="45339" y="317500"/>
                </a:lnTo>
                <a:lnTo>
                  <a:pt x="58039" y="317500"/>
                </a:lnTo>
                <a:lnTo>
                  <a:pt x="58039" y="266700"/>
                </a:lnTo>
                <a:close/>
              </a:path>
              <a:path w="103504" h="508000">
                <a:moveTo>
                  <a:pt x="58039" y="355600"/>
                </a:moveTo>
                <a:lnTo>
                  <a:pt x="45339" y="355600"/>
                </a:lnTo>
                <a:lnTo>
                  <a:pt x="45339" y="406400"/>
                </a:lnTo>
                <a:lnTo>
                  <a:pt x="58039" y="406400"/>
                </a:lnTo>
                <a:lnTo>
                  <a:pt x="58039" y="355600"/>
                </a:lnTo>
                <a:close/>
              </a:path>
              <a:path w="103504" h="508000">
                <a:moveTo>
                  <a:pt x="7112" y="411988"/>
                </a:moveTo>
                <a:lnTo>
                  <a:pt x="1016" y="415544"/>
                </a:lnTo>
                <a:lnTo>
                  <a:pt x="0" y="419353"/>
                </a:lnTo>
                <a:lnTo>
                  <a:pt x="51689" y="508000"/>
                </a:lnTo>
                <a:lnTo>
                  <a:pt x="59094" y="495300"/>
                </a:lnTo>
                <a:lnTo>
                  <a:pt x="45339" y="495300"/>
                </a:lnTo>
                <a:lnTo>
                  <a:pt x="45339" y="472004"/>
                </a:lnTo>
                <a:lnTo>
                  <a:pt x="10922" y="413003"/>
                </a:lnTo>
                <a:lnTo>
                  <a:pt x="7112" y="411988"/>
                </a:lnTo>
                <a:close/>
              </a:path>
              <a:path w="103504" h="508000">
                <a:moveTo>
                  <a:pt x="45339" y="472004"/>
                </a:moveTo>
                <a:lnTo>
                  <a:pt x="45339" y="495300"/>
                </a:lnTo>
                <a:lnTo>
                  <a:pt x="58039" y="495300"/>
                </a:lnTo>
                <a:lnTo>
                  <a:pt x="58039" y="492251"/>
                </a:lnTo>
                <a:lnTo>
                  <a:pt x="46227" y="492251"/>
                </a:lnTo>
                <a:lnTo>
                  <a:pt x="51689" y="482890"/>
                </a:lnTo>
                <a:lnTo>
                  <a:pt x="45339" y="472004"/>
                </a:lnTo>
                <a:close/>
              </a:path>
              <a:path w="103504" h="508000">
                <a:moveTo>
                  <a:pt x="96266" y="411988"/>
                </a:moveTo>
                <a:lnTo>
                  <a:pt x="92456" y="413003"/>
                </a:lnTo>
                <a:lnTo>
                  <a:pt x="58039" y="472004"/>
                </a:lnTo>
                <a:lnTo>
                  <a:pt x="58039" y="495300"/>
                </a:lnTo>
                <a:lnTo>
                  <a:pt x="59094" y="495300"/>
                </a:lnTo>
                <a:lnTo>
                  <a:pt x="103377" y="419353"/>
                </a:lnTo>
                <a:lnTo>
                  <a:pt x="102362" y="415544"/>
                </a:lnTo>
                <a:lnTo>
                  <a:pt x="96266" y="411988"/>
                </a:lnTo>
                <a:close/>
              </a:path>
              <a:path w="103504" h="508000">
                <a:moveTo>
                  <a:pt x="51689" y="482890"/>
                </a:moveTo>
                <a:lnTo>
                  <a:pt x="46227" y="492251"/>
                </a:lnTo>
                <a:lnTo>
                  <a:pt x="57150" y="492251"/>
                </a:lnTo>
                <a:lnTo>
                  <a:pt x="51689" y="482890"/>
                </a:lnTo>
                <a:close/>
              </a:path>
              <a:path w="103504" h="508000">
                <a:moveTo>
                  <a:pt x="58039" y="472004"/>
                </a:moveTo>
                <a:lnTo>
                  <a:pt x="51689" y="482890"/>
                </a:lnTo>
                <a:lnTo>
                  <a:pt x="57150" y="492251"/>
                </a:lnTo>
                <a:lnTo>
                  <a:pt x="58039" y="492251"/>
                </a:lnTo>
                <a:lnTo>
                  <a:pt x="58039" y="472004"/>
                </a:lnTo>
                <a:close/>
              </a:path>
              <a:path w="103504" h="508000">
                <a:moveTo>
                  <a:pt x="58039" y="444500"/>
                </a:moveTo>
                <a:lnTo>
                  <a:pt x="45339" y="444500"/>
                </a:lnTo>
                <a:lnTo>
                  <a:pt x="45339" y="472004"/>
                </a:lnTo>
                <a:lnTo>
                  <a:pt x="51689" y="482890"/>
                </a:lnTo>
                <a:lnTo>
                  <a:pt x="58038" y="472004"/>
                </a:lnTo>
                <a:lnTo>
                  <a:pt x="58039" y="444500"/>
                </a:lnTo>
                <a:close/>
              </a:path>
            </a:pathLst>
          </a:custGeom>
          <a:solidFill>
            <a:srgbClr val="4966AC"/>
          </a:solidFill>
        </p:spPr>
        <p:txBody>
          <a:bodyPr wrap="square" lIns="0" tIns="0" rIns="0" bIns="0" rtlCol="0"/>
          <a:lstStyle/>
          <a:p>
            <a:endParaRPr sz="2700"/>
          </a:p>
        </p:txBody>
      </p:sp>
      <p:sp>
        <p:nvSpPr>
          <p:cNvPr id="38" name="object 38"/>
          <p:cNvSpPr/>
          <p:nvPr/>
        </p:nvSpPr>
        <p:spPr>
          <a:xfrm>
            <a:off x="9900665" y="7439787"/>
            <a:ext cx="8155305" cy="336231"/>
          </a:xfrm>
          <a:custGeom>
            <a:avLst/>
            <a:gdLst/>
            <a:ahLst/>
            <a:cxnLst/>
            <a:rect l="l" t="t" r="r" b="b"/>
            <a:pathLst>
              <a:path w="5436870" h="224154">
                <a:moveTo>
                  <a:pt x="5436870" y="0"/>
                </a:moveTo>
                <a:lnTo>
                  <a:pt x="5435399" y="43594"/>
                </a:lnTo>
                <a:lnTo>
                  <a:pt x="5431393" y="79200"/>
                </a:lnTo>
                <a:lnTo>
                  <a:pt x="5425457" y="103209"/>
                </a:lnTo>
                <a:lnTo>
                  <a:pt x="5418201" y="112014"/>
                </a:lnTo>
                <a:lnTo>
                  <a:pt x="2737104" y="112014"/>
                </a:lnTo>
                <a:lnTo>
                  <a:pt x="2729847" y="120818"/>
                </a:lnTo>
                <a:lnTo>
                  <a:pt x="2723911" y="144827"/>
                </a:lnTo>
                <a:lnTo>
                  <a:pt x="2719905" y="180433"/>
                </a:lnTo>
                <a:lnTo>
                  <a:pt x="2718434" y="224028"/>
                </a:lnTo>
                <a:lnTo>
                  <a:pt x="2716964" y="180433"/>
                </a:lnTo>
                <a:lnTo>
                  <a:pt x="2712958" y="144827"/>
                </a:lnTo>
                <a:lnTo>
                  <a:pt x="2707022" y="120818"/>
                </a:lnTo>
                <a:lnTo>
                  <a:pt x="2699765" y="112014"/>
                </a:lnTo>
                <a:lnTo>
                  <a:pt x="18669" y="112014"/>
                </a:lnTo>
                <a:lnTo>
                  <a:pt x="11412" y="103209"/>
                </a:lnTo>
                <a:lnTo>
                  <a:pt x="5476" y="79200"/>
                </a:lnTo>
                <a:lnTo>
                  <a:pt x="1470" y="43594"/>
                </a:lnTo>
                <a:lnTo>
                  <a:pt x="0" y="0"/>
                </a:lnTo>
              </a:path>
            </a:pathLst>
          </a:custGeom>
          <a:ln w="6350">
            <a:solidFill>
              <a:srgbClr val="4966AC"/>
            </a:solidFill>
          </a:ln>
        </p:spPr>
        <p:txBody>
          <a:bodyPr wrap="square" lIns="0" tIns="0" rIns="0" bIns="0" rtlCol="0"/>
          <a:lstStyle/>
          <a:p>
            <a:endParaRPr sz="2700"/>
          </a:p>
        </p:txBody>
      </p:sp>
      <p:sp>
        <p:nvSpPr>
          <p:cNvPr id="39" name="object 39"/>
          <p:cNvSpPr txBox="1"/>
          <p:nvPr/>
        </p:nvSpPr>
        <p:spPr>
          <a:xfrm>
            <a:off x="14974061" y="8285607"/>
            <a:ext cx="1538288" cy="941604"/>
          </a:xfrm>
          <a:prstGeom prst="rect">
            <a:avLst/>
          </a:prstGeom>
        </p:spPr>
        <p:txBody>
          <a:bodyPr vert="horz" wrap="square" lIns="0" tIns="18098" rIns="0" bIns="0" rtlCol="0">
            <a:spAutoFit/>
          </a:bodyPr>
          <a:lstStyle/>
          <a:p>
            <a:pPr marL="19050" marR="7620" indent="131445">
              <a:spcBef>
                <a:spcPts val="143"/>
              </a:spcBef>
            </a:pPr>
            <a:r>
              <a:rPr sz="3000" b="1" spc="-15" dirty="0">
                <a:solidFill>
                  <a:srgbClr val="0075B1"/>
                </a:solidFill>
                <a:latin typeface="Carlito"/>
                <a:cs typeface="Carlito"/>
              </a:rPr>
              <a:t>Product  </a:t>
            </a:r>
            <a:r>
              <a:rPr sz="3000" b="1" spc="-38" dirty="0">
                <a:solidFill>
                  <a:srgbClr val="0075B1"/>
                </a:solidFill>
                <a:latin typeface="Carlito"/>
                <a:cs typeface="Carlito"/>
              </a:rPr>
              <a:t>B</a:t>
            </a:r>
            <a:r>
              <a:rPr sz="3000" b="1" spc="-45" dirty="0">
                <a:solidFill>
                  <a:srgbClr val="0075B1"/>
                </a:solidFill>
                <a:latin typeface="Carlito"/>
                <a:cs typeface="Carlito"/>
              </a:rPr>
              <a:t>A</a:t>
            </a:r>
            <a:r>
              <a:rPr sz="3000" b="1" spc="-15" dirty="0">
                <a:solidFill>
                  <a:srgbClr val="0075B1"/>
                </a:solidFill>
                <a:latin typeface="Carlito"/>
                <a:cs typeface="Carlito"/>
              </a:rPr>
              <a:t>CK</a:t>
            </a:r>
            <a:r>
              <a:rPr sz="3000" b="1" spc="-68" dirty="0">
                <a:solidFill>
                  <a:srgbClr val="0075B1"/>
                </a:solidFill>
                <a:latin typeface="Carlito"/>
                <a:cs typeface="Carlito"/>
              </a:rPr>
              <a:t>L</a:t>
            </a:r>
            <a:r>
              <a:rPr sz="3000" b="1" spc="-15" dirty="0">
                <a:solidFill>
                  <a:srgbClr val="0075B1"/>
                </a:solidFill>
                <a:latin typeface="Carlito"/>
                <a:cs typeface="Carlito"/>
              </a:rPr>
              <a:t>OG</a:t>
            </a:r>
            <a:endParaRPr sz="300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9486899" cy="1004121"/>
          </a:xfrm>
          <a:prstGeom prst="rect">
            <a:avLst/>
          </a:prstGeom>
        </p:spPr>
        <p:txBody>
          <a:bodyPr vert="horz" wrap="square" lIns="0" tIns="19050" rIns="0" bIns="0" rtlCol="0">
            <a:spAutoFit/>
          </a:bodyPr>
          <a:lstStyle/>
          <a:p>
            <a:pPr marL="19050">
              <a:spcBef>
                <a:spcPts val="150"/>
              </a:spcBef>
            </a:pPr>
            <a:r>
              <a:rPr spc="-278" dirty="0"/>
              <a:t>Defining </a:t>
            </a:r>
            <a:r>
              <a:rPr spc="-120" dirty="0"/>
              <a:t>the </a:t>
            </a:r>
            <a:r>
              <a:rPr spc="-480" dirty="0"/>
              <a:t>Scope:</a:t>
            </a:r>
            <a:r>
              <a:rPr spc="-863" dirty="0"/>
              <a:t> </a:t>
            </a:r>
            <a:r>
              <a:rPr spc="-472" dirty="0"/>
              <a:t>Example</a:t>
            </a:r>
          </a:p>
        </p:txBody>
      </p:sp>
      <p:sp>
        <p:nvSpPr>
          <p:cNvPr id="3" name="object 3"/>
          <p:cNvSpPr/>
          <p:nvPr/>
        </p:nvSpPr>
        <p:spPr>
          <a:xfrm>
            <a:off x="6609080" y="8395335"/>
            <a:ext cx="1091057" cy="1379601"/>
          </a:xfrm>
          <a:prstGeom prst="rect">
            <a:avLst/>
          </a:prstGeom>
          <a:blipFill>
            <a:blip r:embed="rId2" cstate="print"/>
            <a:stretch>
              <a:fillRect/>
            </a:stretch>
          </a:blipFill>
        </p:spPr>
        <p:txBody>
          <a:bodyPr wrap="square" lIns="0" tIns="0" rIns="0" bIns="0" rtlCol="0"/>
          <a:lstStyle/>
          <a:p>
            <a:endParaRPr sz="2700"/>
          </a:p>
        </p:txBody>
      </p:sp>
      <p:sp>
        <p:nvSpPr>
          <p:cNvPr id="4" name="object 4"/>
          <p:cNvSpPr/>
          <p:nvPr/>
        </p:nvSpPr>
        <p:spPr>
          <a:xfrm>
            <a:off x="1531049" y="2163128"/>
            <a:ext cx="14389418" cy="969645"/>
          </a:xfrm>
          <a:custGeom>
            <a:avLst/>
            <a:gdLst/>
            <a:ahLst/>
            <a:cxnLst/>
            <a:rect l="l" t="t" r="r" b="b"/>
            <a:pathLst>
              <a:path w="9592945" h="646430">
                <a:moveTo>
                  <a:pt x="9485122" y="0"/>
                </a:moveTo>
                <a:lnTo>
                  <a:pt x="107695" y="0"/>
                </a:lnTo>
                <a:lnTo>
                  <a:pt x="65777" y="8469"/>
                </a:lnTo>
                <a:lnTo>
                  <a:pt x="31545" y="31559"/>
                </a:lnTo>
                <a:lnTo>
                  <a:pt x="8463" y="65793"/>
                </a:lnTo>
                <a:lnTo>
                  <a:pt x="0" y="107695"/>
                </a:lnTo>
                <a:lnTo>
                  <a:pt x="0" y="538479"/>
                </a:lnTo>
                <a:lnTo>
                  <a:pt x="8463" y="580382"/>
                </a:lnTo>
                <a:lnTo>
                  <a:pt x="31545" y="614616"/>
                </a:lnTo>
                <a:lnTo>
                  <a:pt x="65777" y="637706"/>
                </a:lnTo>
                <a:lnTo>
                  <a:pt x="107695" y="646176"/>
                </a:lnTo>
                <a:lnTo>
                  <a:pt x="9485122" y="646176"/>
                </a:lnTo>
                <a:lnTo>
                  <a:pt x="9527024" y="637706"/>
                </a:lnTo>
                <a:lnTo>
                  <a:pt x="9561258" y="614616"/>
                </a:lnTo>
                <a:lnTo>
                  <a:pt x="9584348" y="580382"/>
                </a:lnTo>
                <a:lnTo>
                  <a:pt x="9592818" y="538479"/>
                </a:lnTo>
                <a:lnTo>
                  <a:pt x="9592818" y="107695"/>
                </a:lnTo>
                <a:lnTo>
                  <a:pt x="9584348" y="65793"/>
                </a:lnTo>
                <a:lnTo>
                  <a:pt x="9561258" y="31559"/>
                </a:lnTo>
                <a:lnTo>
                  <a:pt x="9527024" y="8469"/>
                </a:lnTo>
                <a:lnTo>
                  <a:pt x="9485122" y="0"/>
                </a:lnTo>
                <a:close/>
              </a:path>
            </a:pathLst>
          </a:custGeom>
          <a:solidFill>
            <a:srgbClr val="4966AC"/>
          </a:solidFill>
        </p:spPr>
        <p:txBody>
          <a:bodyPr wrap="square" lIns="0" tIns="0" rIns="0" bIns="0" rtlCol="0"/>
          <a:lstStyle/>
          <a:p>
            <a:endParaRPr sz="2700"/>
          </a:p>
        </p:txBody>
      </p:sp>
      <p:sp>
        <p:nvSpPr>
          <p:cNvPr id="5" name="object 5"/>
          <p:cNvSpPr txBox="1"/>
          <p:nvPr/>
        </p:nvSpPr>
        <p:spPr>
          <a:xfrm>
            <a:off x="1596200" y="2211132"/>
            <a:ext cx="14257973" cy="659796"/>
          </a:xfrm>
          <a:prstGeom prst="rect">
            <a:avLst/>
          </a:prstGeom>
          <a:solidFill>
            <a:srgbClr val="374D81"/>
          </a:solidFill>
          <a:ln w="12700">
            <a:solidFill>
              <a:srgbClr val="FFFFFF"/>
            </a:solidFill>
          </a:ln>
        </p:spPr>
        <p:txBody>
          <a:bodyPr vert="horz" wrap="square" lIns="0" tIns="104775" rIns="0" bIns="0" rtlCol="0">
            <a:spAutoFit/>
          </a:bodyPr>
          <a:lstStyle/>
          <a:p>
            <a:pPr algn="ctr">
              <a:spcBef>
                <a:spcPts val="825"/>
              </a:spcBef>
            </a:pPr>
            <a:r>
              <a:rPr sz="3600" b="1" spc="-30" dirty="0">
                <a:solidFill>
                  <a:srgbClr val="FFFFFF"/>
                </a:solidFill>
                <a:latin typeface="Carlito"/>
                <a:cs typeface="Carlito"/>
              </a:rPr>
              <a:t>Create </a:t>
            </a:r>
            <a:r>
              <a:rPr sz="3600" b="1" dirty="0">
                <a:solidFill>
                  <a:srgbClr val="FFFFFF"/>
                </a:solidFill>
                <a:latin typeface="Carlito"/>
                <a:cs typeface="Carlito"/>
              </a:rPr>
              <a:t>a </a:t>
            </a:r>
            <a:r>
              <a:rPr sz="3600" b="1" spc="-8" dirty="0">
                <a:solidFill>
                  <a:srgbClr val="FFFFFF"/>
                </a:solidFill>
                <a:latin typeface="Carlito"/>
                <a:cs typeface="Carlito"/>
              </a:rPr>
              <a:t>mobile </a:t>
            </a:r>
            <a:r>
              <a:rPr sz="3600" b="1" spc="-23" dirty="0">
                <a:solidFill>
                  <a:srgbClr val="FFFFFF"/>
                </a:solidFill>
                <a:latin typeface="Carlito"/>
                <a:cs typeface="Carlito"/>
              </a:rPr>
              <a:t>payment</a:t>
            </a:r>
            <a:r>
              <a:rPr sz="3600" b="1" spc="23" dirty="0">
                <a:solidFill>
                  <a:srgbClr val="FFFFFF"/>
                </a:solidFill>
                <a:latin typeface="Carlito"/>
                <a:cs typeface="Carlito"/>
              </a:rPr>
              <a:t> </a:t>
            </a:r>
            <a:r>
              <a:rPr sz="3600" b="1" spc="-8" dirty="0">
                <a:solidFill>
                  <a:srgbClr val="FFFFFF"/>
                </a:solidFill>
                <a:latin typeface="Carlito"/>
                <a:cs typeface="Carlito"/>
              </a:rPr>
              <a:t>application</a:t>
            </a:r>
            <a:endParaRPr sz="3600">
              <a:latin typeface="Carlito"/>
              <a:cs typeface="Carlito"/>
            </a:endParaRPr>
          </a:p>
        </p:txBody>
      </p:sp>
      <p:grpSp>
        <p:nvGrpSpPr>
          <p:cNvPr id="6" name="object 6"/>
          <p:cNvGrpSpPr/>
          <p:nvPr/>
        </p:nvGrpSpPr>
        <p:grpSpPr>
          <a:xfrm>
            <a:off x="1489899" y="3247835"/>
            <a:ext cx="8646795" cy="969645"/>
            <a:chOff x="993266" y="2165223"/>
            <a:chExt cx="5764530" cy="646430"/>
          </a:xfrm>
        </p:grpSpPr>
        <p:sp>
          <p:nvSpPr>
            <p:cNvPr id="7" name="object 7"/>
            <p:cNvSpPr/>
            <p:nvPr/>
          </p:nvSpPr>
          <p:spPr>
            <a:xfrm>
              <a:off x="993267" y="2165222"/>
              <a:ext cx="5764530" cy="646430"/>
            </a:xfrm>
            <a:custGeom>
              <a:avLst/>
              <a:gdLst/>
              <a:ahLst/>
              <a:cxnLst/>
              <a:rect l="l" t="t" r="r" b="b"/>
              <a:pathLst>
                <a:path w="5764530" h="646430">
                  <a:moveTo>
                    <a:pt x="5764530" y="107696"/>
                  </a:moveTo>
                  <a:lnTo>
                    <a:pt x="5756059" y="65798"/>
                  </a:lnTo>
                  <a:lnTo>
                    <a:pt x="5737860" y="38811"/>
                  </a:lnTo>
                  <a:lnTo>
                    <a:pt x="5737860" y="32004"/>
                  </a:lnTo>
                  <a:lnTo>
                    <a:pt x="5733262" y="32004"/>
                  </a:lnTo>
                  <a:lnTo>
                    <a:pt x="5732970" y="31559"/>
                  </a:lnTo>
                  <a:lnTo>
                    <a:pt x="5698731" y="8470"/>
                  </a:lnTo>
                  <a:lnTo>
                    <a:pt x="5656834" y="0"/>
                  </a:lnTo>
                  <a:lnTo>
                    <a:pt x="107696" y="0"/>
                  </a:lnTo>
                  <a:lnTo>
                    <a:pt x="65773" y="8470"/>
                  </a:lnTo>
                  <a:lnTo>
                    <a:pt x="31534" y="31559"/>
                  </a:lnTo>
                  <a:lnTo>
                    <a:pt x="31229" y="32004"/>
                  </a:lnTo>
                  <a:lnTo>
                    <a:pt x="25908" y="32004"/>
                  </a:lnTo>
                  <a:lnTo>
                    <a:pt x="25908" y="39916"/>
                  </a:lnTo>
                  <a:lnTo>
                    <a:pt x="8458" y="65798"/>
                  </a:lnTo>
                  <a:lnTo>
                    <a:pt x="0" y="107696"/>
                  </a:lnTo>
                  <a:lnTo>
                    <a:pt x="0" y="538480"/>
                  </a:lnTo>
                  <a:lnTo>
                    <a:pt x="8458" y="580390"/>
                  </a:lnTo>
                  <a:lnTo>
                    <a:pt x="25908" y="606272"/>
                  </a:lnTo>
                  <a:lnTo>
                    <a:pt x="25908" y="614172"/>
                  </a:lnTo>
                  <a:lnTo>
                    <a:pt x="31229" y="614172"/>
                  </a:lnTo>
                  <a:lnTo>
                    <a:pt x="31534" y="614616"/>
                  </a:lnTo>
                  <a:lnTo>
                    <a:pt x="65773" y="637717"/>
                  </a:lnTo>
                  <a:lnTo>
                    <a:pt x="107696" y="646176"/>
                  </a:lnTo>
                  <a:lnTo>
                    <a:pt x="5656834" y="646176"/>
                  </a:lnTo>
                  <a:lnTo>
                    <a:pt x="5698731" y="637717"/>
                  </a:lnTo>
                  <a:lnTo>
                    <a:pt x="5732970" y="614616"/>
                  </a:lnTo>
                  <a:lnTo>
                    <a:pt x="5733262" y="614172"/>
                  </a:lnTo>
                  <a:lnTo>
                    <a:pt x="5737860" y="614172"/>
                  </a:lnTo>
                  <a:lnTo>
                    <a:pt x="5737860" y="607377"/>
                  </a:lnTo>
                  <a:lnTo>
                    <a:pt x="5756059" y="580390"/>
                  </a:lnTo>
                  <a:lnTo>
                    <a:pt x="5764530" y="538480"/>
                  </a:lnTo>
                  <a:lnTo>
                    <a:pt x="5764530" y="107696"/>
                  </a:lnTo>
                  <a:close/>
                </a:path>
              </a:pathLst>
            </a:custGeom>
            <a:solidFill>
              <a:srgbClr val="6F2F9F"/>
            </a:solidFill>
          </p:spPr>
          <p:txBody>
            <a:bodyPr wrap="square" lIns="0" tIns="0" rIns="0" bIns="0" rtlCol="0"/>
            <a:lstStyle/>
            <a:p>
              <a:endParaRPr sz="2700"/>
            </a:p>
          </p:txBody>
        </p:sp>
        <p:sp>
          <p:nvSpPr>
            <p:cNvPr id="8" name="object 8"/>
            <p:cNvSpPr/>
            <p:nvPr/>
          </p:nvSpPr>
          <p:spPr>
            <a:xfrm>
              <a:off x="1019174" y="2197227"/>
              <a:ext cx="5712460" cy="582295"/>
            </a:xfrm>
            <a:custGeom>
              <a:avLst/>
              <a:gdLst/>
              <a:ahLst/>
              <a:cxnLst/>
              <a:rect l="l" t="t" r="r" b="b"/>
              <a:pathLst>
                <a:path w="5712459" h="582294">
                  <a:moveTo>
                    <a:pt x="0" y="582168"/>
                  </a:moveTo>
                  <a:lnTo>
                    <a:pt x="5711952" y="582168"/>
                  </a:lnTo>
                  <a:lnTo>
                    <a:pt x="5711952" y="0"/>
                  </a:lnTo>
                  <a:lnTo>
                    <a:pt x="0" y="0"/>
                  </a:lnTo>
                  <a:lnTo>
                    <a:pt x="0" y="582168"/>
                  </a:lnTo>
                  <a:close/>
                </a:path>
              </a:pathLst>
            </a:custGeom>
            <a:ln w="12700">
              <a:solidFill>
                <a:srgbClr val="FFFFFF"/>
              </a:solidFill>
            </a:ln>
          </p:spPr>
          <p:txBody>
            <a:bodyPr wrap="square" lIns="0" tIns="0" rIns="0" bIns="0" rtlCol="0"/>
            <a:lstStyle/>
            <a:p>
              <a:endParaRPr sz="2700"/>
            </a:p>
          </p:txBody>
        </p:sp>
      </p:grpSp>
      <p:grpSp>
        <p:nvGrpSpPr>
          <p:cNvPr id="9" name="object 9"/>
          <p:cNvGrpSpPr/>
          <p:nvPr/>
        </p:nvGrpSpPr>
        <p:grpSpPr>
          <a:xfrm>
            <a:off x="10261283" y="3262694"/>
            <a:ext cx="5659755" cy="969645"/>
            <a:chOff x="6840855" y="2175129"/>
            <a:chExt cx="3773170" cy="646430"/>
          </a:xfrm>
        </p:grpSpPr>
        <p:sp>
          <p:nvSpPr>
            <p:cNvPr id="10" name="object 10"/>
            <p:cNvSpPr/>
            <p:nvPr/>
          </p:nvSpPr>
          <p:spPr>
            <a:xfrm>
              <a:off x="6840855" y="2175128"/>
              <a:ext cx="3773170" cy="646430"/>
            </a:xfrm>
            <a:custGeom>
              <a:avLst/>
              <a:gdLst/>
              <a:ahLst/>
              <a:cxnLst/>
              <a:rect l="l" t="t" r="r" b="b"/>
              <a:pathLst>
                <a:path w="3773170" h="646430">
                  <a:moveTo>
                    <a:pt x="3772662" y="107696"/>
                  </a:moveTo>
                  <a:lnTo>
                    <a:pt x="3764191" y="65798"/>
                  </a:lnTo>
                  <a:lnTo>
                    <a:pt x="3755123" y="52362"/>
                  </a:lnTo>
                  <a:lnTo>
                    <a:pt x="3755123" y="31242"/>
                  </a:lnTo>
                  <a:lnTo>
                    <a:pt x="3740620" y="31242"/>
                  </a:lnTo>
                  <a:lnTo>
                    <a:pt x="3706863" y="8470"/>
                  </a:lnTo>
                  <a:lnTo>
                    <a:pt x="3664966" y="0"/>
                  </a:lnTo>
                  <a:lnTo>
                    <a:pt x="107696" y="0"/>
                  </a:lnTo>
                  <a:lnTo>
                    <a:pt x="65786" y="8470"/>
                  </a:lnTo>
                  <a:lnTo>
                    <a:pt x="32029" y="31242"/>
                  </a:lnTo>
                  <a:lnTo>
                    <a:pt x="17526" y="31242"/>
                  </a:lnTo>
                  <a:lnTo>
                    <a:pt x="17526" y="52362"/>
                  </a:lnTo>
                  <a:lnTo>
                    <a:pt x="8458" y="65798"/>
                  </a:lnTo>
                  <a:lnTo>
                    <a:pt x="0" y="107696"/>
                  </a:lnTo>
                  <a:lnTo>
                    <a:pt x="0" y="538480"/>
                  </a:lnTo>
                  <a:lnTo>
                    <a:pt x="8458" y="580390"/>
                  </a:lnTo>
                  <a:lnTo>
                    <a:pt x="17526" y="593826"/>
                  </a:lnTo>
                  <a:lnTo>
                    <a:pt x="17526" y="614172"/>
                  </a:lnTo>
                  <a:lnTo>
                    <a:pt x="31254" y="614172"/>
                  </a:lnTo>
                  <a:lnTo>
                    <a:pt x="31559" y="614616"/>
                  </a:lnTo>
                  <a:lnTo>
                    <a:pt x="65786" y="637717"/>
                  </a:lnTo>
                  <a:lnTo>
                    <a:pt x="107696" y="646176"/>
                  </a:lnTo>
                  <a:lnTo>
                    <a:pt x="3664966" y="646176"/>
                  </a:lnTo>
                  <a:lnTo>
                    <a:pt x="3706863" y="637717"/>
                  </a:lnTo>
                  <a:lnTo>
                    <a:pt x="3741102" y="614616"/>
                  </a:lnTo>
                  <a:lnTo>
                    <a:pt x="3741394" y="614172"/>
                  </a:lnTo>
                  <a:lnTo>
                    <a:pt x="3755123" y="614172"/>
                  </a:lnTo>
                  <a:lnTo>
                    <a:pt x="3755123" y="593839"/>
                  </a:lnTo>
                  <a:lnTo>
                    <a:pt x="3764191" y="580390"/>
                  </a:lnTo>
                  <a:lnTo>
                    <a:pt x="3772662" y="538480"/>
                  </a:lnTo>
                  <a:lnTo>
                    <a:pt x="3772662" y="107696"/>
                  </a:lnTo>
                  <a:close/>
                </a:path>
              </a:pathLst>
            </a:custGeom>
            <a:solidFill>
              <a:srgbClr val="6F2F9F"/>
            </a:solidFill>
          </p:spPr>
          <p:txBody>
            <a:bodyPr wrap="square" lIns="0" tIns="0" rIns="0" bIns="0" rtlCol="0"/>
            <a:lstStyle/>
            <a:p>
              <a:endParaRPr sz="2700"/>
            </a:p>
          </p:txBody>
        </p:sp>
        <p:sp>
          <p:nvSpPr>
            <p:cNvPr id="11" name="object 11"/>
            <p:cNvSpPr/>
            <p:nvPr/>
          </p:nvSpPr>
          <p:spPr>
            <a:xfrm>
              <a:off x="6858381" y="2206371"/>
              <a:ext cx="3737610" cy="582930"/>
            </a:xfrm>
            <a:custGeom>
              <a:avLst/>
              <a:gdLst/>
              <a:ahLst/>
              <a:cxnLst/>
              <a:rect l="l" t="t" r="r" b="b"/>
              <a:pathLst>
                <a:path w="3737609" h="582930">
                  <a:moveTo>
                    <a:pt x="0" y="582929"/>
                  </a:moveTo>
                  <a:lnTo>
                    <a:pt x="3737609" y="582929"/>
                  </a:lnTo>
                  <a:lnTo>
                    <a:pt x="3737609" y="0"/>
                  </a:lnTo>
                  <a:lnTo>
                    <a:pt x="0" y="0"/>
                  </a:lnTo>
                  <a:lnTo>
                    <a:pt x="0" y="582929"/>
                  </a:lnTo>
                  <a:close/>
                </a:path>
              </a:pathLst>
            </a:custGeom>
            <a:ln w="12700">
              <a:solidFill>
                <a:srgbClr val="FFFFFF"/>
              </a:solidFill>
            </a:ln>
          </p:spPr>
          <p:txBody>
            <a:bodyPr wrap="square" lIns="0" tIns="0" rIns="0" bIns="0" rtlCol="0"/>
            <a:lstStyle/>
            <a:p>
              <a:endParaRPr sz="2700"/>
            </a:p>
          </p:txBody>
        </p:sp>
      </p:grpSp>
      <p:sp>
        <p:nvSpPr>
          <p:cNvPr id="12" name="object 12"/>
          <p:cNvSpPr txBox="1"/>
          <p:nvPr/>
        </p:nvSpPr>
        <p:spPr>
          <a:xfrm>
            <a:off x="3851149" y="3452242"/>
            <a:ext cx="11366183" cy="479940"/>
          </a:xfrm>
          <a:prstGeom prst="rect">
            <a:avLst/>
          </a:prstGeom>
        </p:spPr>
        <p:txBody>
          <a:bodyPr vert="horz" wrap="square" lIns="0" tIns="18098" rIns="0" bIns="0" rtlCol="0">
            <a:spAutoFit/>
          </a:bodyPr>
          <a:lstStyle/>
          <a:p>
            <a:pPr marL="19050">
              <a:spcBef>
                <a:spcPts val="143"/>
              </a:spcBef>
              <a:tabLst>
                <a:tab pos="7131368" algn="l"/>
              </a:tabLst>
            </a:pPr>
            <a:r>
              <a:rPr sz="4500" spc="-11" baseline="2777" dirty="0">
                <a:solidFill>
                  <a:srgbClr val="FFFFFF"/>
                </a:solidFill>
                <a:latin typeface="Carlito"/>
                <a:cs typeface="Carlito"/>
              </a:rPr>
              <a:t>Deposit funds</a:t>
            </a:r>
            <a:r>
              <a:rPr sz="4500" spc="56" baseline="2777" dirty="0">
                <a:solidFill>
                  <a:srgbClr val="FFFFFF"/>
                </a:solidFill>
                <a:latin typeface="Carlito"/>
                <a:cs typeface="Carlito"/>
              </a:rPr>
              <a:t> </a:t>
            </a:r>
            <a:r>
              <a:rPr sz="4500" spc="-33" baseline="2777" dirty="0">
                <a:solidFill>
                  <a:srgbClr val="FFFFFF"/>
                </a:solidFill>
                <a:latin typeface="Carlito"/>
                <a:cs typeface="Carlito"/>
              </a:rPr>
              <a:t>to</a:t>
            </a:r>
            <a:r>
              <a:rPr sz="4500" spc="11" baseline="2777" dirty="0">
                <a:solidFill>
                  <a:srgbClr val="FFFFFF"/>
                </a:solidFill>
                <a:latin typeface="Carlito"/>
                <a:cs typeface="Carlito"/>
              </a:rPr>
              <a:t> </a:t>
            </a:r>
            <a:r>
              <a:rPr sz="4500" spc="-23" baseline="2777" dirty="0">
                <a:solidFill>
                  <a:srgbClr val="FFFFFF"/>
                </a:solidFill>
                <a:latin typeface="Carlito"/>
                <a:cs typeface="Carlito"/>
              </a:rPr>
              <a:t>e-wallet	</a:t>
            </a:r>
            <a:r>
              <a:rPr sz="3000" spc="-53" dirty="0">
                <a:solidFill>
                  <a:srgbClr val="FFFFFF"/>
                </a:solidFill>
                <a:latin typeface="Carlito"/>
                <a:cs typeface="Carlito"/>
              </a:rPr>
              <a:t>Transfer </a:t>
            </a:r>
            <a:r>
              <a:rPr sz="3000" spc="-8" dirty="0">
                <a:solidFill>
                  <a:srgbClr val="FFFFFF"/>
                </a:solidFill>
                <a:latin typeface="Carlito"/>
                <a:cs typeface="Carlito"/>
              </a:rPr>
              <a:t>funds </a:t>
            </a:r>
            <a:r>
              <a:rPr sz="3000" spc="-23" dirty="0">
                <a:solidFill>
                  <a:srgbClr val="FFFFFF"/>
                </a:solidFill>
                <a:latin typeface="Carlito"/>
                <a:cs typeface="Carlito"/>
              </a:rPr>
              <a:t>to</a:t>
            </a:r>
            <a:r>
              <a:rPr sz="3000" spc="83" dirty="0">
                <a:solidFill>
                  <a:srgbClr val="FFFFFF"/>
                </a:solidFill>
                <a:latin typeface="Carlito"/>
                <a:cs typeface="Carlito"/>
              </a:rPr>
              <a:t> </a:t>
            </a:r>
            <a:r>
              <a:rPr sz="3000" spc="-15" dirty="0">
                <a:solidFill>
                  <a:srgbClr val="FFFFFF"/>
                </a:solidFill>
                <a:latin typeface="Carlito"/>
                <a:cs typeface="Carlito"/>
              </a:rPr>
              <a:t>recipients</a:t>
            </a:r>
            <a:endParaRPr sz="3000">
              <a:latin typeface="Carlito"/>
              <a:cs typeface="Carlito"/>
            </a:endParaRPr>
          </a:p>
        </p:txBody>
      </p:sp>
      <p:sp>
        <p:nvSpPr>
          <p:cNvPr id="13" name="object 13"/>
          <p:cNvSpPr/>
          <p:nvPr/>
        </p:nvSpPr>
        <p:spPr>
          <a:xfrm>
            <a:off x="1460183" y="4369118"/>
            <a:ext cx="3123246" cy="1234440"/>
          </a:xfrm>
          <a:custGeom>
            <a:avLst/>
            <a:gdLst/>
            <a:ahLst/>
            <a:cxnLst/>
            <a:rect l="l" t="t" r="r" b="b"/>
            <a:pathLst>
              <a:path w="2082164" h="822960">
                <a:moveTo>
                  <a:pt x="2081783" y="0"/>
                </a:moveTo>
                <a:lnTo>
                  <a:pt x="0" y="0"/>
                </a:lnTo>
                <a:lnTo>
                  <a:pt x="0" y="822959"/>
                </a:lnTo>
                <a:lnTo>
                  <a:pt x="2081783" y="822959"/>
                </a:lnTo>
                <a:lnTo>
                  <a:pt x="2081783" y="0"/>
                </a:lnTo>
                <a:close/>
              </a:path>
            </a:pathLst>
          </a:custGeom>
          <a:solidFill>
            <a:srgbClr val="DD8987"/>
          </a:solidFill>
        </p:spPr>
        <p:txBody>
          <a:bodyPr wrap="square" lIns="0" tIns="0" rIns="0" bIns="0" rtlCol="0"/>
          <a:lstStyle/>
          <a:p>
            <a:endParaRPr sz="2700"/>
          </a:p>
        </p:txBody>
      </p:sp>
      <p:sp>
        <p:nvSpPr>
          <p:cNvPr id="14" name="object 14"/>
          <p:cNvSpPr txBox="1"/>
          <p:nvPr/>
        </p:nvSpPr>
        <p:spPr>
          <a:xfrm>
            <a:off x="1942337" y="4341496"/>
            <a:ext cx="2155508" cy="1235595"/>
          </a:xfrm>
          <a:prstGeom prst="rect">
            <a:avLst/>
          </a:prstGeom>
        </p:spPr>
        <p:txBody>
          <a:bodyPr vert="horz" wrap="square" lIns="0" tIns="55245" rIns="0" bIns="0" rtlCol="0">
            <a:spAutoFit/>
          </a:bodyPr>
          <a:lstStyle/>
          <a:p>
            <a:pPr marL="18098" marR="7620" indent="1905" algn="ctr">
              <a:lnSpc>
                <a:spcPts val="2265"/>
              </a:lnSpc>
              <a:spcBef>
                <a:spcPts val="435"/>
              </a:spcBef>
            </a:pPr>
            <a:r>
              <a:rPr sz="2100" b="1" spc="-8" dirty="0">
                <a:latin typeface="Carlito"/>
                <a:cs typeface="Carlito"/>
              </a:rPr>
              <a:t>I </a:t>
            </a:r>
            <a:r>
              <a:rPr sz="2100" b="1" spc="-15" dirty="0">
                <a:latin typeface="Carlito"/>
                <a:cs typeface="Carlito"/>
              </a:rPr>
              <a:t>want to </a:t>
            </a:r>
            <a:r>
              <a:rPr sz="2100" b="1" spc="-23" dirty="0">
                <a:latin typeface="Carlito"/>
                <a:cs typeface="Carlito"/>
              </a:rPr>
              <a:t>create </a:t>
            </a:r>
            <a:r>
              <a:rPr sz="2100" b="1" spc="-8" dirty="0">
                <a:latin typeface="Carlito"/>
                <a:cs typeface="Carlito"/>
              </a:rPr>
              <a:t>a  </a:t>
            </a:r>
            <a:r>
              <a:rPr sz="2100" b="1" spc="-15" dirty="0">
                <a:latin typeface="Carlito"/>
                <a:cs typeface="Carlito"/>
              </a:rPr>
              <a:t>wallet via  registering</a:t>
            </a:r>
            <a:r>
              <a:rPr sz="2100" b="1" spc="-105" dirty="0">
                <a:latin typeface="Carlito"/>
                <a:cs typeface="Carlito"/>
              </a:rPr>
              <a:t> </a:t>
            </a:r>
            <a:r>
              <a:rPr sz="2100" b="1" spc="-8" dirty="0">
                <a:latin typeface="Carlito"/>
                <a:cs typeface="Carlito"/>
              </a:rPr>
              <a:t>through  </a:t>
            </a:r>
            <a:r>
              <a:rPr sz="2100" b="1" spc="-15" dirty="0">
                <a:latin typeface="Carlito"/>
                <a:cs typeface="Carlito"/>
              </a:rPr>
              <a:t>e-mail</a:t>
            </a:r>
            <a:endParaRPr sz="2100">
              <a:latin typeface="Carlito"/>
              <a:cs typeface="Carlito"/>
            </a:endParaRPr>
          </a:p>
        </p:txBody>
      </p:sp>
      <p:grpSp>
        <p:nvGrpSpPr>
          <p:cNvPr id="15" name="object 15"/>
          <p:cNvGrpSpPr/>
          <p:nvPr/>
        </p:nvGrpSpPr>
        <p:grpSpPr>
          <a:xfrm>
            <a:off x="538544" y="5593843"/>
            <a:ext cx="2485071" cy="2126933"/>
            <a:chOff x="359029" y="3729228"/>
            <a:chExt cx="1656714" cy="1417955"/>
          </a:xfrm>
        </p:grpSpPr>
        <p:sp>
          <p:nvSpPr>
            <p:cNvPr id="16" name="object 16"/>
            <p:cNvSpPr/>
            <p:nvPr/>
          </p:nvSpPr>
          <p:spPr>
            <a:xfrm>
              <a:off x="1091920" y="3729228"/>
              <a:ext cx="923925" cy="330200"/>
            </a:xfrm>
            <a:custGeom>
              <a:avLst/>
              <a:gdLst/>
              <a:ahLst/>
              <a:cxnLst/>
              <a:rect l="l" t="t" r="r" b="b"/>
              <a:pathLst>
                <a:path w="923925" h="330200">
                  <a:moveTo>
                    <a:pt x="919632" y="0"/>
                  </a:moveTo>
                  <a:lnTo>
                    <a:pt x="871372" y="15875"/>
                  </a:lnTo>
                  <a:lnTo>
                    <a:pt x="875309" y="27940"/>
                  </a:lnTo>
                  <a:lnTo>
                    <a:pt x="923569" y="12065"/>
                  </a:lnTo>
                  <a:lnTo>
                    <a:pt x="919632" y="0"/>
                  </a:lnTo>
                  <a:close/>
                </a:path>
                <a:path w="923925" h="330200">
                  <a:moveTo>
                    <a:pt x="835177" y="27813"/>
                  </a:moveTo>
                  <a:lnTo>
                    <a:pt x="786917" y="43561"/>
                  </a:lnTo>
                  <a:lnTo>
                    <a:pt x="790854" y="55626"/>
                  </a:lnTo>
                  <a:lnTo>
                    <a:pt x="839114" y="39878"/>
                  </a:lnTo>
                  <a:lnTo>
                    <a:pt x="835177" y="27813"/>
                  </a:lnTo>
                  <a:close/>
                </a:path>
                <a:path w="923925" h="330200">
                  <a:moveTo>
                    <a:pt x="750722" y="55499"/>
                  </a:moveTo>
                  <a:lnTo>
                    <a:pt x="702462" y="71247"/>
                  </a:lnTo>
                  <a:lnTo>
                    <a:pt x="706399" y="83312"/>
                  </a:lnTo>
                  <a:lnTo>
                    <a:pt x="754659" y="67564"/>
                  </a:lnTo>
                  <a:lnTo>
                    <a:pt x="750722" y="55499"/>
                  </a:lnTo>
                  <a:close/>
                </a:path>
                <a:path w="923925" h="330200">
                  <a:moveTo>
                    <a:pt x="666140" y="83185"/>
                  </a:moveTo>
                  <a:lnTo>
                    <a:pt x="617880" y="98933"/>
                  </a:lnTo>
                  <a:lnTo>
                    <a:pt x="621817" y="110998"/>
                  </a:lnTo>
                  <a:lnTo>
                    <a:pt x="670204" y="95250"/>
                  </a:lnTo>
                  <a:lnTo>
                    <a:pt x="666140" y="83185"/>
                  </a:lnTo>
                  <a:close/>
                </a:path>
                <a:path w="923925" h="330200">
                  <a:moveTo>
                    <a:pt x="581685" y="110871"/>
                  </a:moveTo>
                  <a:lnTo>
                    <a:pt x="533425" y="126619"/>
                  </a:lnTo>
                  <a:lnTo>
                    <a:pt x="537362" y="138684"/>
                  </a:lnTo>
                  <a:lnTo>
                    <a:pt x="585622" y="122936"/>
                  </a:lnTo>
                  <a:lnTo>
                    <a:pt x="581685" y="110871"/>
                  </a:lnTo>
                  <a:close/>
                </a:path>
                <a:path w="923925" h="330200">
                  <a:moveTo>
                    <a:pt x="497230" y="138557"/>
                  </a:moveTo>
                  <a:lnTo>
                    <a:pt x="448970" y="154305"/>
                  </a:lnTo>
                  <a:lnTo>
                    <a:pt x="452907" y="166370"/>
                  </a:lnTo>
                  <a:lnTo>
                    <a:pt x="501167" y="150622"/>
                  </a:lnTo>
                  <a:lnTo>
                    <a:pt x="497230" y="138557"/>
                  </a:lnTo>
                  <a:close/>
                </a:path>
                <a:path w="923925" h="330200">
                  <a:moveTo>
                    <a:pt x="412775" y="166243"/>
                  </a:moveTo>
                  <a:lnTo>
                    <a:pt x="364515" y="181991"/>
                  </a:lnTo>
                  <a:lnTo>
                    <a:pt x="368452" y="194056"/>
                  </a:lnTo>
                  <a:lnTo>
                    <a:pt x="416712" y="178308"/>
                  </a:lnTo>
                  <a:lnTo>
                    <a:pt x="412775" y="166243"/>
                  </a:lnTo>
                  <a:close/>
                </a:path>
                <a:path w="923925" h="330200">
                  <a:moveTo>
                    <a:pt x="328320" y="193929"/>
                  </a:moveTo>
                  <a:lnTo>
                    <a:pt x="280060" y="209677"/>
                  </a:lnTo>
                  <a:lnTo>
                    <a:pt x="283997" y="221742"/>
                  </a:lnTo>
                  <a:lnTo>
                    <a:pt x="332257" y="205994"/>
                  </a:lnTo>
                  <a:lnTo>
                    <a:pt x="328320" y="193929"/>
                  </a:lnTo>
                  <a:close/>
                </a:path>
                <a:path w="923925" h="330200">
                  <a:moveTo>
                    <a:pt x="243865" y="221615"/>
                  </a:moveTo>
                  <a:lnTo>
                    <a:pt x="195478" y="237363"/>
                  </a:lnTo>
                  <a:lnTo>
                    <a:pt x="199542" y="249428"/>
                  </a:lnTo>
                  <a:lnTo>
                    <a:pt x="247802" y="233680"/>
                  </a:lnTo>
                  <a:lnTo>
                    <a:pt x="243865" y="221615"/>
                  </a:lnTo>
                  <a:close/>
                </a:path>
                <a:path w="923925" h="330200">
                  <a:moveTo>
                    <a:pt x="159334" y="249301"/>
                  </a:moveTo>
                  <a:lnTo>
                    <a:pt x="111061" y="265049"/>
                  </a:lnTo>
                  <a:lnTo>
                    <a:pt x="115011" y="277114"/>
                  </a:lnTo>
                  <a:lnTo>
                    <a:pt x="163283" y="261366"/>
                  </a:lnTo>
                  <a:lnTo>
                    <a:pt x="159334" y="249301"/>
                  </a:lnTo>
                  <a:close/>
                </a:path>
                <a:path w="923925" h="330200">
                  <a:moveTo>
                    <a:pt x="72123" y="231267"/>
                  </a:moveTo>
                  <a:lnTo>
                    <a:pt x="68110" y="231394"/>
                  </a:lnTo>
                  <a:lnTo>
                    <a:pt x="65786" y="234061"/>
                  </a:lnTo>
                  <a:lnTo>
                    <a:pt x="0" y="308229"/>
                  </a:lnTo>
                  <a:lnTo>
                    <a:pt x="100330" y="329692"/>
                  </a:lnTo>
                  <a:lnTo>
                    <a:pt x="103695" y="327533"/>
                  </a:lnTo>
                  <a:lnTo>
                    <a:pt x="105168" y="320675"/>
                  </a:lnTo>
                  <a:lnTo>
                    <a:pt x="102984" y="317246"/>
                  </a:lnTo>
                  <a:lnTo>
                    <a:pt x="99555" y="316611"/>
                  </a:lnTo>
                  <a:lnTo>
                    <a:pt x="61748" y="308483"/>
                  </a:lnTo>
                  <a:lnTo>
                    <a:pt x="16725" y="308483"/>
                  </a:lnTo>
                  <a:lnTo>
                    <a:pt x="13309" y="298069"/>
                  </a:lnTo>
                  <a:lnTo>
                    <a:pt x="25960" y="298069"/>
                  </a:lnTo>
                  <a:lnTo>
                    <a:pt x="27689" y="296119"/>
                  </a:lnTo>
                  <a:lnTo>
                    <a:pt x="26581" y="292735"/>
                  </a:lnTo>
                  <a:lnTo>
                    <a:pt x="32362" y="290848"/>
                  </a:lnTo>
                  <a:lnTo>
                    <a:pt x="75285" y="242443"/>
                  </a:lnTo>
                  <a:lnTo>
                    <a:pt x="77609" y="239903"/>
                  </a:lnTo>
                  <a:lnTo>
                    <a:pt x="77368" y="235839"/>
                  </a:lnTo>
                  <a:lnTo>
                    <a:pt x="72123" y="231267"/>
                  </a:lnTo>
                  <a:close/>
                </a:path>
                <a:path w="923925" h="330200">
                  <a:moveTo>
                    <a:pt x="13309" y="298069"/>
                  </a:moveTo>
                  <a:lnTo>
                    <a:pt x="16725" y="308483"/>
                  </a:lnTo>
                  <a:lnTo>
                    <a:pt x="23934" y="300353"/>
                  </a:lnTo>
                  <a:lnTo>
                    <a:pt x="13309" y="298069"/>
                  </a:lnTo>
                  <a:close/>
                </a:path>
                <a:path w="923925" h="330200">
                  <a:moveTo>
                    <a:pt x="23934" y="300353"/>
                  </a:moveTo>
                  <a:lnTo>
                    <a:pt x="16725" y="308483"/>
                  </a:lnTo>
                  <a:lnTo>
                    <a:pt x="61748" y="308483"/>
                  </a:lnTo>
                  <a:lnTo>
                    <a:pt x="44617" y="304800"/>
                  </a:lnTo>
                  <a:lnTo>
                    <a:pt x="30530" y="304800"/>
                  </a:lnTo>
                  <a:lnTo>
                    <a:pt x="29464" y="301542"/>
                  </a:lnTo>
                  <a:lnTo>
                    <a:pt x="23934" y="300353"/>
                  </a:lnTo>
                  <a:close/>
                </a:path>
                <a:path w="923925" h="330200">
                  <a:moveTo>
                    <a:pt x="29464" y="301542"/>
                  </a:moveTo>
                  <a:lnTo>
                    <a:pt x="30530" y="304800"/>
                  </a:lnTo>
                  <a:lnTo>
                    <a:pt x="36126" y="302974"/>
                  </a:lnTo>
                  <a:lnTo>
                    <a:pt x="29464" y="301542"/>
                  </a:lnTo>
                  <a:close/>
                </a:path>
                <a:path w="923925" h="330200">
                  <a:moveTo>
                    <a:pt x="36126" y="302974"/>
                  </a:moveTo>
                  <a:lnTo>
                    <a:pt x="30530" y="304800"/>
                  </a:lnTo>
                  <a:lnTo>
                    <a:pt x="44617" y="304800"/>
                  </a:lnTo>
                  <a:lnTo>
                    <a:pt x="36126" y="302974"/>
                  </a:lnTo>
                  <a:close/>
                </a:path>
                <a:path w="923925" h="330200">
                  <a:moveTo>
                    <a:pt x="74853" y="276987"/>
                  </a:moveTo>
                  <a:lnTo>
                    <a:pt x="32362" y="290848"/>
                  </a:lnTo>
                  <a:lnTo>
                    <a:pt x="27689" y="296119"/>
                  </a:lnTo>
                  <a:lnTo>
                    <a:pt x="29464" y="301542"/>
                  </a:lnTo>
                  <a:lnTo>
                    <a:pt x="36126" y="302974"/>
                  </a:lnTo>
                  <a:lnTo>
                    <a:pt x="78803" y="289052"/>
                  </a:lnTo>
                  <a:lnTo>
                    <a:pt x="74853" y="276987"/>
                  </a:lnTo>
                  <a:close/>
                </a:path>
                <a:path w="923925" h="330200">
                  <a:moveTo>
                    <a:pt x="25960" y="298069"/>
                  </a:moveTo>
                  <a:lnTo>
                    <a:pt x="13309" y="298069"/>
                  </a:lnTo>
                  <a:lnTo>
                    <a:pt x="23934" y="300353"/>
                  </a:lnTo>
                  <a:lnTo>
                    <a:pt x="25960" y="298069"/>
                  </a:lnTo>
                  <a:close/>
                </a:path>
                <a:path w="923925" h="330200">
                  <a:moveTo>
                    <a:pt x="32362" y="290848"/>
                  </a:moveTo>
                  <a:lnTo>
                    <a:pt x="26581" y="292735"/>
                  </a:lnTo>
                  <a:lnTo>
                    <a:pt x="27689" y="296119"/>
                  </a:lnTo>
                  <a:lnTo>
                    <a:pt x="32362" y="290848"/>
                  </a:lnTo>
                  <a:close/>
                </a:path>
              </a:pathLst>
            </a:custGeom>
            <a:solidFill>
              <a:srgbClr val="4966AC"/>
            </a:solidFill>
          </p:spPr>
          <p:txBody>
            <a:bodyPr wrap="square" lIns="0" tIns="0" rIns="0" bIns="0" rtlCol="0"/>
            <a:lstStyle/>
            <a:p>
              <a:endParaRPr sz="2700"/>
            </a:p>
          </p:txBody>
        </p:sp>
        <p:sp>
          <p:nvSpPr>
            <p:cNvPr id="17" name="object 17"/>
            <p:cNvSpPr/>
            <p:nvPr/>
          </p:nvSpPr>
          <p:spPr>
            <a:xfrm>
              <a:off x="365379" y="4037457"/>
              <a:ext cx="1454785" cy="1103630"/>
            </a:xfrm>
            <a:custGeom>
              <a:avLst/>
              <a:gdLst/>
              <a:ahLst/>
              <a:cxnLst/>
              <a:rect l="l" t="t" r="r" b="b"/>
              <a:pathLst>
                <a:path w="1454785" h="1103629">
                  <a:moveTo>
                    <a:pt x="1454658" y="0"/>
                  </a:moveTo>
                  <a:lnTo>
                    <a:pt x="0" y="0"/>
                  </a:lnTo>
                  <a:lnTo>
                    <a:pt x="0" y="1103376"/>
                  </a:lnTo>
                  <a:lnTo>
                    <a:pt x="1454658" y="1103376"/>
                  </a:lnTo>
                  <a:lnTo>
                    <a:pt x="1454658" y="0"/>
                  </a:lnTo>
                  <a:close/>
                </a:path>
              </a:pathLst>
            </a:custGeom>
            <a:solidFill>
              <a:srgbClr val="7DB1E6"/>
            </a:solidFill>
          </p:spPr>
          <p:txBody>
            <a:bodyPr wrap="square" lIns="0" tIns="0" rIns="0" bIns="0" rtlCol="0"/>
            <a:lstStyle/>
            <a:p>
              <a:endParaRPr sz="2700"/>
            </a:p>
          </p:txBody>
        </p:sp>
        <p:sp>
          <p:nvSpPr>
            <p:cNvPr id="18" name="object 18"/>
            <p:cNvSpPr/>
            <p:nvPr/>
          </p:nvSpPr>
          <p:spPr>
            <a:xfrm>
              <a:off x="365379" y="4037457"/>
              <a:ext cx="1454785" cy="1103630"/>
            </a:xfrm>
            <a:custGeom>
              <a:avLst/>
              <a:gdLst/>
              <a:ahLst/>
              <a:cxnLst/>
              <a:rect l="l" t="t" r="r" b="b"/>
              <a:pathLst>
                <a:path w="1454785" h="1103629">
                  <a:moveTo>
                    <a:pt x="0" y="1103376"/>
                  </a:moveTo>
                  <a:lnTo>
                    <a:pt x="1454658" y="1103376"/>
                  </a:lnTo>
                  <a:lnTo>
                    <a:pt x="1454658" y="0"/>
                  </a:lnTo>
                  <a:lnTo>
                    <a:pt x="0" y="0"/>
                  </a:lnTo>
                  <a:lnTo>
                    <a:pt x="0" y="1103376"/>
                  </a:lnTo>
                  <a:close/>
                </a:path>
              </a:pathLst>
            </a:custGeom>
            <a:ln w="12700">
              <a:solidFill>
                <a:srgbClr val="FFFFFF"/>
              </a:solidFill>
            </a:ln>
          </p:spPr>
          <p:txBody>
            <a:bodyPr wrap="square" lIns="0" tIns="0" rIns="0" bIns="0" rtlCol="0"/>
            <a:lstStyle/>
            <a:p>
              <a:endParaRPr sz="2700"/>
            </a:p>
          </p:txBody>
        </p:sp>
      </p:grpSp>
      <p:sp>
        <p:nvSpPr>
          <p:cNvPr id="19" name="object 19"/>
          <p:cNvSpPr txBox="1"/>
          <p:nvPr/>
        </p:nvSpPr>
        <p:spPr>
          <a:xfrm>
            <a:off x="548069" y="6056186"/>
            <a:ext cx="2182178" cy="1286891"/>
          </a:xfrm>
          <a:prstGeom prst="rect">
            <a:avLst/>
          </a:prstGeom>
        </p:spPr>
        <p:txBody>
          <a:bodyPr vert="horz" wrap="square" lIns="0" tIns="9525" rIns="0" bIns="0" rtlCol="0">
            <a:spAutoFit/>
          </a:bodyPr>
          <a:lstStyle/>
          <a:p>
            <a:pPr>
              <a:spcBef>
                <a:spcPts val="75"/>
              </a:spcBef>
            </a:pPr>
            <a:endParaRPr sz="2550">
              <a:latin typeface="Times New Roman"/>
              <a:cs typeface="Times New Roman"/>
            </a:endParaRPr>
          </a:p>
          <a:p>
            <a:pPr marL="467678" marR="457200" indent="953" algn="ctr">
              <a:lnSpc>
                <a:spcPts val="2265"/>
              </a:lnSpc>
              <a:spcBef>
                <a:spcPts val="8"/>
              </a:spcBef>
            </a:pPr>
            <a:r>
              <a:rPr sz="2100" spc="-8" dirty="0">
                <a:latin typeface="Carlito"/>
                <a:cs typeface="Carlito"/>
              </a:rPr>
              <a:t>Implement  </a:t>
            </a:r>
            <a:r>
              <a:rPr sz="2100" spc="-38" dirty="0">
                <a:latin typeface="Carlito"/>
                <a:cs typeface="Carlito"/>
              </a:rPr>
              <a:t>r</a:t>
            </a:r>
            <a:r>
              <a:rPr sz="2100" spc="-8" dirty="0">
                <a:latin typeface="Carlito"/>
                <a:cs typeface="Carlito"/>
              </a:rPr>
              <a:t>egi</a:t>
            </a:r>
            <a:r>
              <a:rPr sz="2100" spc="-45" dirty="0">
                <a:latin typeface="Carlito"/>
                <a:cs typeface="Carlito"/>
              </a:rPr>
              <a:t>s</a:t>
            </a:r>
            <a:r>
              <a:rPr sz="2100" spc="-8" dirty="0">
                <a:latin typeface="Carlito"/>
                <a:cs typeface="Carlito"/>
              </a:rPr>
              <a:t>t</a:t>
            </a:r>
            <a:r>
              <a:rPr sz="2100" spc="-53" dirty="0">
                <a:latin typeface="Carlito"/>
                <a:cs typeface="Carlito"/>
              </a:rPr>
              <a:t>r</a:t>
            </a:r>
            <a:r>
              <a:rPr sz="2100" spc="-8" dirty="0">
                <a:latin typeface="Carlito"/>
                <a:cs typeface="Carlito"/>
              </a:rPr>
              <a:t>ation  </a:t>
            </a:r>
            <a:r>
              <a:rPr sz="2100" spc="-15" dirty="0">
                <a:latin typeface="Carlito"/>
                <a:cs typeface="Carlito"/>
              </a:rPr>
              <a:t>wizard</a:t>
            </a:r>
            <a:endParaRPr sz="2100">
              <a:latin typeface="Carlito"/>
              <a:cs typeface="Carlito"/>
            </a:endParaRPr>
          </a:p>
        </p:txBody>
      </p:sp>
      <p:sp>
        <p:nvSpPr>
          <p:cNvPr id="20" name="object 20"/>
          <p:cNvSpPr/>
          <p:nvPr/>
        </p:nvSpPr>
        <p:spPr>
          <a:xfrm>
            <a:off x="489204" y="7862696"/>
            <a:ext cx="14963775" cy="310515"/>
          </a:xfrm>
          <a:custGeom>
            <a:avLst/>
            <a:gdLst/>
            <a:ahLst/>
            <a:cxnLst/>
            <a:rect l="l" t="t" r="r" b="b"/>
            <a:pathLst>
              <a:path w="9975850" h="207010">
                <a:moveTo>
                  <a:pt x="9975342" y="0"/>
                </a:moveTo>
                <a:lnTo>
                  <a:pt x="9973984" y="40189"/>
                </a:lnTo>
                <a:lnTo>
                  <a:pt x="9970293" y="73009"/>
                </a:lnTo>
                <a:lnTo>
                  <a:pt x="9964840" y="95136"/>
                </a:lnTo>
                <a:lnTo>
                  <a:pt x="9958197" y="103250"/>
                </a:lnTo>
                <a:lnTo>
                  <a:pt x="5004816" y="103250"/>
                </a:lnTo>
                <a:lnTo>
                  <a:pt x="4998172" y="111365"/>
                </a:lnTo>
                <a:lnTo>
                  <a:pt x="4992719" y="133492"/>
                </a:lnTo>
                <a:lnTo>
                  <a:pt x="4989028" y="166312"/>
                </a:lnTo>
                <a:lnTo>
                  <a:pt x="4987671" y="206501"/>
                </a:lnTo>
                <a:lnTo>
                  <a:pt x="4986313" y="166312"/>
                </a:lnTo>
                <a:lnTo>
                  <a:pt x="4982622" y="133492"/>
                </a:lnTo>
                <a:lnTo>
                  <a:pt x="4977169" y="111365"/>
                </a:lnTo>
                <a:lnTo>
                  <a:pt x="4970526" y="103250"/>
                </a:lnTo>
                <a:lnTo>
                  <a:pt x="17208" y="103250"/>
                </a:lnTo>
                <a:lnTo>
                  <a:pt x="10506" y="95136"/>
                </a:lnTo>
                <a:lnTo>
                  <a:pt x="5037" y="73009"/>
                </a:lnTo>
                <a:lnTo>
                  <a:pt x="1351" y="40189"/>
                </a:lnTo>
                <a:lnTo>
                  <a:pt x="0" y="0"/>
                </a:lnTo>
              </a:path>
            </a:pathLst>
          </a:custGeom>
          <a:ln w="6350">
            <a:solidFill>
              <a:srgbClr val="4966AC"/>
            </a:solidFill>
          </a:ln>
        </p:spPr>
        <p:txBody>
          <a:bodyPr wrap="square" lIns="0" tIns="0" rIns="0" bIns="0" rtlCol="0"/>
          <a:lstStyle/>
          <a:p>
            <a:endParaRPr sz="2700"/>
          </a:p>
        </p:txBody>
      </p:sp>
      <p:sp>
        <p:nvSpPr>
          <p:cNvPr id="21" name="object 21"/>
          <p:cNvSpPr txBox="1"/>
          <p:nvPr/>
        </p:nvSpPr>
        <p:spPr>
          <a:xfrm>
            <a:off x="8048244" y="8610980"/>
            <a:ext cx="1540191" cy="941604"/>
          </a:xfrm>
          <a:prstGeom prst="rect">
            <a:avLst/>
          </a:prstGeom>
        </p:spPr>
        <p:txBody>
          <a:bodyPr vert="horz" wrap="square" lIns="0" tIns="18098" rIns="0" bIns="0" rtlCol="0">
            <a:spAutoFit/>
          </a:bodyPr>
          <a:lstStyle/>
          <a:p>
            <a:pPr marL="19050" marR="7620" indent="131445">
              <a:spcBef>
                <a:spcPts val="143"/>
              </a:spcBef>
            </a:pPr>
            <a:r>
              <a:rPr sz="3000" b="1" spc="-15" dirty="0">
                <a:solidFill>
                  <a:srgbClr val="0075B1"/>
                </a:solidFill>
                <a:latin typeface="Carlito"/>
                <a:cs typeface="Carlito"/>
              </a:rPr>
              <a:t>Product  </a:t>
            </a:r>
            <a:r>
              <a:rPr sz="3000" b="1" spc="-30" dirty="0">
                <a:solidFill>
                  <a:srgbClr val="0075B1"/>
                </a:solidFill>
                <a:latin typeface="Carlito"/>
                <a:cs typeface="Carlito"/>
              </a:rPr>
              <a:t>B</a:t>
            </a:r>
            <a:r>
              <a:rPr sz="3000" b="1" spc="-38" dirty="0">
                <a:solidFill>
                  <a:srgbClr val="0075B1"/>
                </a:solidFill>
                <a:latin typeface="Carlito"/>
                <a:cs typeface="Carlito"/>
              </a:rPr>
              <a:t>A</a:t>
            </a:r>
            <a:r>
              <a:rPr sz="3000" b="1" spc="-15" dirty="0">
                <a:solidFill>
                  <a:srgbClr val="0075B1"/>
                </a:solidFill>
                <a:latin typeface="Carlito"/>
                <a:cs typeface="Carlito"/>
              </a:rPr>
              <a:t>CK</a:t>
            </a:r>
            <a:r>
              <a:rPr sz="3000" b="1" spc="-60" dirty="0">
                <a:solidFill>
                  <a:srgbClr val="0075B1"/>
                </a:solidFill>
                <a:latin typeface="Carlito"/>
                <a:cs typeface="Carlito"/>
              </a:rPr>
              <a:t>L</a:t>
            </a:r>
            <a:r>
              <a:rPr sz="3000" b="1" spc="-15" dirty="0">
                <a:solidFill>
                  <a:srgbClr val="0075B1"/>
                </a:solidFill>
                <a:latin typeface="Carlito"/>
                <a:cs typeface="Carlito"/>
              </a:rPr>
              <a:t>OG</a:t>
            </a:r>
            <a:endParaRPr sz="3000">
              <a:latin typeface="Carlito"/>
              <a:cs typeface="Carlito"/>
            </a:endParaRPr>
          </a:p>
        </p:txBody>
      </p:sp>
      <p:sp>
        <p:nvSpPr>
          <p:cNvPr id="22" name="object 22"/>
          <p:cNvSpPr/>
          <p:nvPr/>
        </p:nvSpPr>
        <p:spPr>
          <a:xfrm>
            <a:off x="15669386" y="4274819"/>
            <a:ext cx="2329433" cy="2272284"/>
          </a:xfrm>
          <a:prstGeom prst="rect">
            <a:avLst/>
          </a:prstGeom>
          <a:blipFill>
            <a:blip r:embed="rId3" cstate="print"/>
            <a:stretch>
              <a:fillRect/>
            </a:stretch>
          </a:blipFill>
        </p:spPr>
        <p:txBody>
          <a:bodyPr wrap="square" lIns="0" tIns="0" rIns="0" bIns="0" rtlCol="0"/>
          <a:lstStyle/>
          <a:p>
            <a:endParaRPr sz="2700"/>
          </a:p>
        </p:txBody>
      </p:sp>
      <p:sp>
        <p:nvSpPr>
          <p:cNvPr id="23" name="object 23"/>
          <p:cNvSpPr txBox="1"/>
          <p:nvPr/>
        </p:nvSpPr>
        <p:spPr>
          <a:xfrm>
            <a:off x="15876271" y="4523614"/>
            <a:ext cx="1662113" cy="987771"/>
          </a:xfrm>
          <a:prstGeom prst="rect">
            <a:avLst/>
          </a:prstGeom>
        </p:spPr>
        <p:txBody>
          <a:bodyPr vert="horz" wrap="square" lIns="0" tIns="18098" rIns="0" bIns="0" rtlCol="0">
            <a:spAutoFit/>
          </a:bodyPr>
          <a:lstStyle/>
          <a:p>
            <a:pPr marL="19050" marR="7620" algn="just">
              <a:spcBef>
                <a:spcPts val="143"/>
              </a:spcBef>
            </a:pPr>
            <a:r>
              <a:rPr sz="2100" spc="-8" dirty="0">
                <a:latin typeface="Arial Black"/>
                <a:cs typeface="Arial Black"/>
              </a:rPr>
              <a:t>As a </a:t>
            </a:r>
            <a:r>
              <a:rPr sz="2100" spc="-38" dirty="0">
                <a:latin typeface="Arial Black"/>
                <a:cs typeface="Arial Black"/>
              </a:rPr>
              <a:t>user,</a:t>
            </a:r>
            <a:r>
              <a:rPr sz="2100" spc="-98" dirty="0">
                <a:latin typeface="Arial Black"/>
                <a:cs typeface="Arial Black"/>
              </a:rPr>
              <a:t> </a:t>
            </a:r>
            <a:r>
              <a:rPr sz="2100" spc="-8" dirty="0">
                <a:latin typeface="Arial Black"/>
                <a:cs typeface="Arial Black"/>
              </a:rPr>
              <a:t>I  </a:t>
            </a:r>
            <a:r>
              <a:rPr sz="2100" spc="-15" dirty="0">
                <a:latin typeface="Arial Black"/>
                <a:cs typeface="Arial Black"/>
              </a:rPr>
              <a:t>want </a:t>
            </a:r>
            <a:r>
              <a:rPr sz="2100" dirty="0">
                <a:latin typeface="Arial Black"/>
                <a:cs typeface="Arial Black"/>
              </a:rPr>
              <a:t>to be  able </a:t>
            </a:r>
            <a:r>
              <a:rPr sz="2100" spc="-8" dirty="0">
                <a:latin typeface="Arial Black"/>
                <a:cs typeface="Arial Black"/>
              </a:rPr>
              <a:t>to</a:t>
            </a:r>
            <a:r>
              <a:rPr sz="2100" spc="-45" dirty="0">
                <a:latin typeface="Arial Black"/>
                <a:cs typeface="Arial Black"/>
              </a:rPr>
              <a:t> </a:t>
            </a:r>
            <a:r>
              <a:rPr sz="2100" spc="-8" dirty="0">
                <a:latin typeface="Arial Black"/>
                <a:cs typeface="Arial Black"/>
              </a:rPr>
              <a:t>…</a:t>
            </a:r>
            <a:endParaRPr sz="2100">
              <a:latin typeface="Arial Black"/>
              <a:cs typeface="Arial Black"/>
            </a:endParaRPr>
          </a:p>
        </p:txBody>
      </p:sp>
      <p:sp>
        <p:nvSpPr>
          <p:cNvPr id="24" name="object 24"/>
          <p:cNvSpPr/>
          <p:nvPr/>
        </p:nvSpPr>
        <p:spPr>
          <a:xfrm>
            <a:off x="4696015" y="4353114"/>
            <a:ext cx="2759393" cy="1234440"/>
          </a:xfrm>
          <a:custGeom>
            <a:avLst/>
            <a:gdLst/>
            <a:ahLst/>
            <a:cxnLst/>
            <a:rect l="l" t="t" r="r" b="b"/>
            <a:pathLst>
              <a:path w="1839595" h="822960">
                <a:moveTo>
                  <a:pt x="1839468" y="0"/>
                </a:moveTo>
                <a:lnTo>
                  <a:pt x="0" y="0"/>
                </a:lnTo>
                <a:lnTo>
                  <a:pt x="0" y="822960"/>
                </a:lnTo>
                <a:lnTo>
                  <a:pt x="1839468" y="822960"/>
                </a:lnTo>
                <a:lnTo>
                  <a:pt x="1839468" y="0"/>
                </a:lnTo>
                <a:close/>
              </a:path>
            </a:pathLst>
          </a:custGeom>
          <a:solidFill>
            <a:srgbClr val="DD8987"/>
          </a:solidFill>
        </p:spPr>
        <p:txBody>
          <a:bodyPr wrap="square" lIns="0" tIns="0" rIns="0" bIns="0" rtlCol="0"/>
          <a:lstStyle/>
          <a:p>
            <a:endParaRPr sz="2700"/>
          </a:p>
        </p:txBody>
      </p:sp>
      <p:sp>
        <p:nvSpPr>
          <p:cNvPr id="25" name="object 25"/>
          <p:cNvSpPr txBox="1"/>
          <p:nvPr/>
        </p:nvSpPr>
        <p:spPr>
          <a:xfrm>
            <a:off x="5130546" y="4326254"/>
            <a:ext cx="1891665" cy="1235595"/>
          </a:xfrm>
          <a:prstGeom prst="rect">
            <a:avLst/>
          </a:prstGeom>
        </p:spPr>
        <p:txBody>
          <a:bodyPr vert="horz" wrap="square" lIns="0" tIns="55245" rIns="0" bIns="0" rtlCol="0">
            <a:spAutoFit/>
          </a:bodyPr>
          <a:lstStyle/>
          <a:p>
            <a:pPr marL="18098" marR="7620" algn="ctr">
              <a:lnSpc>
                <a:spcPts val="2265"/>
              </a:lnSpc>
              <a:spcBef>
                <a:spcPts val="435"/>
              </a:spcBef>
            </a:pPr>
            <a:r>
              <a:rPr sz="2100" b="1" spc="-8" dirty="0">
                <a:latin typeface="Carlito"/>
                <a:cs typeface="Carlito"/>
              </a:rPr>
              <a:t>I </a:t>
            </a:r>
            <a:r>
              <a:rPr sz="2100" b="1" spc="-15" dirty="0">
                <a:latin typeface="Carlito"/>
                <a:cs typeface="Carlito"/>
              </a:rPr>
              <a:t>want to </a:t>
            </a:r>
            <a:r>
              <a:rPr sz="2100" b="1" spc="-8" dirty="0">
                <a:latin typeface="Carlito"/>
                <a:cs typeface="Carlito"/>
              </a:rPr>
              <a:t>be</a:t>
            </a:r>
            <a:r>
              <a:rPr sz="2100" b="1" spc="-105" dirty="0">
                <a:latin typeface="Carlito"/>
                <a:cs typeface="Carlito"/>
              </a:rPr>
              <a:t> </a:t>
            </a:r>
            <a:r>
              <a:rPr sz="2100" b="1" spc="-8" dirty="0">
                <a:latin typeface="Carlito"/>
                <a:cs typeface="Carlito"/>
              </a:rPr>
              <a:t>able  </a:t>
            </a:r>
            <a:r>
              <a:rPr sz="2100" b="1" spc="-15" dirty="0">
                <a:latin typeface="Carlito"/>
                <a:cs typeface="Carlito"/>
              </a:rPr>
              <a:t>to top-up </a:t>
            </a:r>
            <a:r>
              <a:rPr sz="2100" b="1" spc="-23" dirty="0">
                <a:latin typeface="Carlito"/>
                <a:cs typeface="Carlito"/>
              </a:rPr>
              <a:t>my  </a:t>
            </a:r>
            <a:r>
              <a:rPr sz="2100" b="1" spc="-15" dirty="0">
                <a:latin typeface="Carlito"/>
                <a:cs typeface="Carlito"/>
              </a:rPr>
              <a:t>wallet by </a:t>
            </a:r>
            <a:r>
              <a:rPr sz="2100" b="1" spc="-8" dirty="0">
                <a:latin typeface="Carlito"/>
                <a:cs typeface="Carlito"/>
              </a:rPr>
              <a:t>using</a:t>
            </a:r>
            <a:r>
              <a:rPr sz="2100" b="1" spc="-53" dirty="0">
                <a:latin typeface="Carlito"/>
                <a:cs typeface="Carlito"/>
              </a:rPr>
              <a:t> </a:t>
            </a:r>
            <a:r>
              <a:rPr sz="2100" b="1" spc="-8" dirty="0">
                <a:latin typeface="Carlito"/>
                <a:cs typeface="Carlito"/>
              </a:rPr>
              <a:t>a  bank</a:t>
            </a:r>
            <a:r>
              <a:rPr sz="2100" b="1" spc="-45" dirty="0">
                <a:latin typeface="Carlito"/>
                <a:cs typeface="Carlito"/>
              </a:rPr>
              <a:t> </a:t>
            </a:r>
            <a:r>
              <a:rPr sz="2100" b="1" spc="-8" dirty="0">
                <a:latin typeface="Carlito"/>
                <a:cs typeface="Carlito"/>
              </a:rPr>
              <a:t>account</a:t>
            </a:r>
            <a:endParaRPr sz="2100">
              <a:latin typeface="Carlito"/>
              <a:cs typeface="Carlito"/>
            </a:endParaRPr>
          </a:p>
        </p:txBody>
      </p:sp>
      <p:grpSp>
        <p:nvGrpSpPr>
          <p:cNvPr id="26" name="object 26"/>
          <p:cNvGrpSpPr/>
          <p:nvPr/>
        </p:nvGrpSpPr>
        <p:grpSpPr>
          <a:xfrm>
            <a:off x="2864548" y="6067233"/>
            <a:ext cx="2629853" cy="1674495"/>
            <a:chOff x="1909698" y="4044822"/>
            <a:chExt cx="1753235" cy="1116330"/>
          </a:xfrm>
        </p:grpSpPr>
        <p:sp>
          <p:nvSpPr>
            <p:cNvPr id="27" name="object 27"/>
            <p:cNvSpPr/>
            <p:nvPr/>
          </p:nvSpPr>
          <p:spPr>
            <a:xfrm>
              <a:off x="1916048" y="4051172"/>
              <a:ext cx="1740535" cy="1103630"/>
            </a:xfrm>
            <a:custGeom>
              <a:avLst/>
              <a:gdLst/>
              <a:ahLst/>
              <a:cxnLst/>
              <a:rect l="l" t="t" r="r" b="b"/>
              <a:pathLst>
                <a:path w="1740535" h="1103629">
                  <a:moveTo>
                    <a:pt x="1740407" y="0"/>
                  </a:moveTo>
                  <a:lnTo>
                    <a:pt x="0" y="0"/>
                  </a:lnTo>
                  <a:lnTo>
                    <a:pt x="0" y="1103376"/>
                  </a:lnTo>
                  <a:lnTo>
                    <a:pt x="1740407" y="1103376"/>
                  </a:lnTo>
                  <a:lnTo>
                    <a:pt x="1740407" y="0"/>
                  </a:lnTo>
                  <a:close/>
                </a:path>
              </a:pathLst>
            </a:custGeom>
            <a:solidFill>
              <a:srgbClr val="7DB1E6"/>
            </a:solidFill>
          </p:spPr>
          <p:txBody>
            <a:bodyPr wrap="square" lIns="0" tIns="0" rIns="0" bIns="0" rtlCol="0"/>
            <a:lstStyle/>
            <a:p>
              <a:endParaRPr sz="2700"/>
            </a:p>
          </p:txBody>
        </p:sp>
        <p:sp>
          <p:nvSpPr>
            <p:cNvPr id="28" name="object 28"/>
            <p:cNvSpPr/>
            <p:nvPr/>
          </p:nvSpPr>
          <p:spPr>
            <a:xfrm>
              <a:off x="1916048" y="4051172"/>
              <a:ext cx="1740535" cy="1103630"/>
            </a:xfrm>
            <a:custGeom>
              <a:avLst/>
              <a:gdLst/>
              <a:ahLst/>
              <a:cxnLst/>
              <a:rect l="l" t="t" r="r" b="b"/>
              <a:pathLst>
                <a:path w="1740535" h="1103629">
                  <a:moveTo>
                    <a:pt x="0" y="1103376"/>
                  </a:moveTo>
                  <a:lnTo>
                    <a:pt x="1740407" y="1103376"/>
                  </a:lnTo>
                  <a:lnTo>
                    <a:pt x="1740407" y="0"/>
                  </a:lnTo>
                  <a:lnTo>
                    <a:pt x="0" y="0"/>
                  </a:lnTo>
                  <a:lnTo>
                    <a:pt x="0" y="1103376"/>
                  </a:lnTo>
                  <a:close/>
                </a:path>
              </a:pathLst>
            </a:custGeom>
            <a:ln w="12700">
              <a:solidFill>
                <a:srgbClr val="FFFFFF"/>
              </a:solidFill>
            </a:ln>
          </p:spPr>
          <p:txBody>
            <a:bodyPr wrap="square" lIns="0" tIns="0" rIns="0" bIns="0" rtlCol="0"/>
            <a:lstStyle/>
            <a:p>
              <a:endParaRPr sz="2700"/>
            </a:p>
          </p:txBody>
        </p:sp>
      </p:grpSp>
      <p:sp>
        <p:nvSpPr>
          <p:cNvPr id="29" name="object 29"/>
          <p:cNvSpPr txBox="1"/>
          <p:nvPr/>
        </p:nvSpPr>
        <p:spPr>
          <a:xfrm>
            <a:off x="2874073" y="6076758"/>
            <a:ext cx="2610803" cy="1420261"/>
          </a:xfrm>
          <a:prstGeom prst="rect">
            <a:avLst/>
          </a:prstGeom>
        </p:spPr>
        <p:txBody>
          <a:bodyPr vert="horz" wrap="square" lIns="0" tIns="238125" rIns="0" bIns="0" rtlCol="0">
            <a:spAutoFit/>
          </a:bodyPr>
          <a:lstStyle/>
          <a:p>
            <a:pPr marL="446723" marR="439103" indent="1905" algn="ctr">
              <a:lnSpc>
                <a:spcPts val="2265"/>
              </a:lnSpc>
              <a:spcBef>
                <a:spcPts val="1875"/>
              </a:spcBef>
            </a:pPr>
            <a:r>
              <a:rPr sz="2100" spc="-8" dirty="0">
                <a:latin typeface="Carlito"/>
                <a:cs typeface="Carlito"/>
              </a:rPr>
              <a:t>Implement  </a:t>
            </a:r>
            <a:r>
              <a:rPr sz="2100" spc="-15" dirty="0">
                <a:latin typeface="Carlito"/>
                <a:cs typeface="Carlito"/>
              </a:rPr>
              <a:t>secure </a:t>
            </a:r>
            <a:r>
              <a:rPr sz="2100" spc="-8" dirty="0">
                <a:latin typeface="Carlito"/>
                <a:cs typeface="Carlito"/>
              </a:rPr>
              <a:t>log-in  </a:t>
            </a:r>
            <a:r>
              <a:rPr sz="2100" spc="-15" dirty="0">
                <a:latin typeface="Carlito"/>
                <a:cs typeface="Carlito"/>
              </a:rPr>
              <a:t>using</a:t>
            </a:r>
            <a:r>
              <a:rPr sz="2100" spc="-45" dirty="0">
                <a:latin typeface="Carlito"/>
                <a:cs typeface="Carlito"/>
              </a:rPr>
              <a:t> </a:t>
            </a:r>
            <a:r>
              <a:rPr sz="2100" spc="-15" dirty="0">
                <a:latin typeface="Carlito"/>
                <a:cs typeface="Carlito"/>
              </a:rPr>
              <a:t>username  </a:t>
            </a:r>
            <a:r>
              <a:rPr sz="2100" spc="-8" dirty="0">
                <a:latin typeface="Carlito"/>
                <a:cs typeface="Carlito"/>
              </a:rPr>
              <a:t>and</a:t>
            </a:r>
            <a:r>
              <a:rPr sz="2100" spc="-38" dirty="0">
                <a:latin typeface="Carlito"/>
                <a:cs typeface="Carlito"/>
              </a:rPr>
              <a:t> </a:t>
            </a:r>
            <a:r>
              <a:rPr sz="2100" spc="-15" dirty="0">
                <a:latin typeface="Carlito"/>
                <a:cs typeface="Carlito"/>
              </a:rPr>
              <a:t>password</a:t>
            </a:r>
            <a:endParaRPr sz="2100">
              <a:latin typeface="Carlito"/>
              <a:cs typeface="Carlito"/>
            </a:endParaRPr>
          </a:p>
        </p:txBody>
      </p:sp>
      <p:sp>
        <p:nvSpPr>
          <p:cNvPr id="30" name="object 30"/>
          <p:cNvSpPr/>
          <p:nvPr/>
        </p:nvSpPr>
        <p:spPr>
          <a:xfrm>
            <a:off x="3017328" y="5594224"/>
            <a:ext cx="1162050" cy="503873"/>
          </a:xfrm>
          <a:custGeom>
            <a:avLst/>
            <a:gdLst/>
            <a:ahLst/>
            <a:cxnLst/>
            <a:rect l="l" t="t" r="r" b="b"/>
            <a:pathLst>
              <a:path w="774700" h="335914">
                <a:moveTo>
                  <a:pt x="4826" y="0"/>
                </a:moveTo>
                <a:lnTo>
                  <a:pt x="0" y="11684"/>
                </a:lnTo>
                <a:lnTo>
                  <a:pt x="46990" y="30988"/>
                </a:lnTo>
                <a:lnTo>
                  <a:pt x="51816" y="19177"/>
                </a:lnTo>
                <a:lnTo>
                  <a:pt x="4826" y="0"/>
                </a:lnTo>
                <a:close/>
              </a:path>
              <a:path w="774700" h="335914">
                <a:moveTo>
                  <a:pt x="87122" y="33528"/>
                </a:moveTo>
                <a:lnTo>
                  <a:pt x="82296" y="45339"/>
                </a:lnTo>
                <a:lnTo>
                  <a:pt x="129286" y="64516"/>
                </a:lnTo>
                <a:lnTo>
                  <a:pt x="134112" y="52832"/>
                </a:lnTo>
                <a:lnTo>
                  <a:pt x="87122" y="33528"/>
                </a:lnTo>
                <a:close/>
              </a:path>
              <a:path w="774700" h="335914">
                <a:moveTo>
                  <a:pt x="169418" y="67183"/>
                </a:moveTo>
                <a:lnTo>
                  <a:pt x="164592" y="78994"/>
                </a:lnTo>
                <a:lnTo>
                  <a:pt x="211582" y="98171"/>
                </a:lnTo>
                <a:lnTo>
                  <a:pt x="216408" y="86487"/>
                </a:lnTo>
                <a:lnTo>
                  <a:pt x="169418" y="67183"/>
                </a:lnTo>
                <a:close/>
              </a:path>
              <a:path w="774700" h="335914">
                <a:moveTo>
                  <a:pt x="251714" y="100838"/>
                </a:moveTo>
                <a:lnTo>
                  <a:pt x="246888" y="112649"/>
                </a:lnTo>
                <a:lnTo>
                  <a:pt x="293878" y="131826"/>
                </a:lnTo>
                <a:lnTo>
                  <a:pt x="298704" y="120015"/>
                </a:lnTo>
                <a:lnTo>
                  <a:pt x="251714" y="100838"/>
                </a:lnTo>
                <a:close/>
              </a:path>
              <a:path w="774700" h="335914">
                <a:moveTo>
                  <a:pt x="334010" y="134493"/>
                </a:moveTo>
                <a:lnTo>
                  <a:pt x="329184" y="146177"/>
                </a:lnTo>
                <a:lnTo>
                  <a:pt x="376174" y="165481"/>
                </a:lnTo>
                <a:lnTo>
                  <a:pt x="381000" y="153670"/>
                </a:lnTo>
                <a:lnTo>
                  <a:pt x="334010" y="134493"/>
                </a:lnTo>
                <a:close/>
              </a:path>
              <a:path w="774700" h="335914">
                <a:moveTo>
                  <a:pt x="416306" y="168148"/>
                </a:moveTo>
                <a:lnTo>
                  <a:pt x="411480" y="179832"/>
                </a:lnTo>
                <a:lnTo>
                  <a:pt x="458470" y="199009"/>
                </a:lnTo>
                <a:lnTo>
                  <a:pt x="463296" y="187325"/>
                </a:lnTo>
                <a:lnTo>
                  <a:pt x="416306" y="168148"/>
                </a:lnTo>
                <a:close/>
              </a:path>
              <a:path w="774700" h="335914">
                <a:moveTo>
                  <a:pt x="498602" y="201676"/>
                </a:moveTo>
                <a:lnTo>
                  <a:pt x="493776" y="213487"/>
                </a:lnTo>
                <a:lnTo>
                  <a:pt x="540766" y="232664"/>
                </a:lnTo>
                <a:lnTo>
                  <a:pt x="545592" y="220980"/>
                </a:lnTo>
                <a:lnTo>
                  <a:pt x="498602" y="201676"/>
                </a:lnTo>
                <a:close/>
              </a:path>
              <a:path w="774700" h="335914">
                <a:moveTo>
                  <a:pt x="580898" y="235331"/>
                </a:moveTo>
                <a:lnTo>
                  <a:pt x="576072" y="247142"/>
                </a:lnTo>
                <a:lnTo>
                  <a:pt x="623062" y="266319"/>
                </a:lnTo>
                <a:lnTo>
                  <a:pt x="627888" y="254508"/>
                </a:lnTo>
                <a:lnTo>
                  <a:pt x="580898" y="235331"/>
                </a:lnTo>
                <a:close/>
              </a:path>
              <a:path w="774700" h="335914">
                <a:moveTo>
                  <a:pt x="741126" y="313205"/>
                </a:moveTo>
                <a:lnTo>
                  <a:pt x="671068" y="323088"/>
                </a:lnTo>
                <a:lnTo>
                  <a:pt x="668655" y="326263"/>
                </a:lnTo>
                <a:lnTo>
                  <a:pt x="669671" y="333248"/>
                </a:lnTo>
                <a:lnTo>
                  <a:pt x="672846" y="335661"/>
                </a:lnTo>
                <a:lnTo>
                  <a:pt x="766353" y="322453"/>
                </a:lnTo>
                <a:lnTo>
                  <a:pt x="760476" y="322453"/>
                </a:lnTo>
                <a:lnTo>
                  <a:pt x="740664" y="314325"/>
                </a:lnTo>
                <a:lnTo>
                  <a:pt x="741126" y="313205"/>
                </a:lnTo>
                <a:close/>
              </a:path>
              <a:path w="774700" h="335914">
                <a:moveTo>
                  <a:pt x="751179" y="311787"/>
                </a:moveTo>
                <a:lnTo>
                  <a:pt x="741126" y="313205"/>
                </a:lnTo>
                <a:lnTo>
                  <a:pt x="740664" y="314325"/>
                </a:lnTo>
                <a:lnTo>
                  <a:pt x="760476" y="322453"/>
                </a:lnTo>
                <a:lnTo>
                  <a:pt x="761306" y="320421"/>
                </a:lnTo>
                <a:lnTo>
                  <a:pt x="757809" y="320421"/>
                </a:lnTo>
                <a:lnTo>
                  <a:pt x="751179" y="311787"/>
                </a:lnTo>
                <a:close/>
              </a:path>
              <a:path w="774700" h="335914">
                <a:moveTo>
                  <a:pt x="760120" y="302641"/>
                </a:moveTo>
                <a:lnTo>
                  <a:pt x="745490" y="302641"/>
                </a:lnTo>
                <a:lnTo>
                  <a:pt x="765302" y="310642"/>
                </a:lnTo>
                <a:lnTo>
                  <a:pt x="760476" y="322453"/>
                </a:lnTo>
                <a:lnTo>
                  <a:pt x="766353" y="322453"/>
                </a:lnTo>
                <a:lnTo>
                  <a:pt x="774446" y="321310"/>
                </a:lnTo>
                <a:lnTo>
                  <a:pt x="760120" y="302641"/>
                </a:lnTo>
                <a:close/>
              </a:path>
              <a:path w="774700" h="335914">
                <a:moveTo>
                  <a:pt x="762000" y="310261"/>
                </a:moveTo>
                <a:lnTo>
                  <a:pt x="751179" y="311787"/>
                </a:lnTo>
                <a:lnTo>
                  <a:pt x="757809" y="320421"/>
                </a:lnTo>
                <a:lnTo>
                  <a:pt x="762000" y="310261"/>
                </a:lnTo>
                <a:close/>
              </a:path>
              <a:path w="774700" h="335914">
                <a:moveTo>
                  <a:pt x="764358" y="310261"/>
                </a:moveTo>
                <a:lnTo>
                  <a:pt x="762000" y="310261"/>
                </a:lnTo>
                <a:lnTo>
                  <a:pt x="757809" y="320421"/>
                </a:lnTo>
                <a:lnTo>
                  <a:pt x="761306" y="320421"/>
                </a:lnTo>
                <a:lnTo>
                  <a:pt x="765302" y="310642"/>
                </a:lnTo>
                <a:lnTo>
                  <a:pt x="764358" y="310261"/>
                </a:lnTo>
                <a:close/>
              </a:path>
              <a:path w="774700" h="335914">
                <a:moveTo>
                  <a:pt x="745023" y="303770"/>
                </a:moveTo>
                <a:lnTo>
                  <a:pt x="741126" y="313205"/>
                </a:lnTo>
                <a:lnTo>
                  <a:pt x="751179" y="311787"/>
                </a:lnTo>
                <a:lnTo>
                  <a:pt x="745023" y="303770"/>
                </a:lnTo>
                <a:close/>
              </a:path>
              <a:path w="774700" h="335914">
                <a:moveTo>
                  <a:pt x="745490" y="302641"/>
                </a:moveTo>
                <a:lnTo>
                  <a:pt x="745023" y="303770"/>
                </a:lnTo>
                <a:lnTo>
                  <a:pt x="751179" y="311787"/>
                </a:lnTo>
                <a:lnTo>
                  <a:pt x="762000" y="310261"/>
                </a:lnTo>
                <a:lnTo>
                  <a:pt x="764358" y="310261"/>
                </a:lnTo>
                <a:lnTo>
                  <a:pt x="745490" y="302641"/>
                </a:lnTo>
                <a:close/>
              </a:path>
              <a:path w="774700" h="335914">
                <a:moveTo>
                  <a:pt x="708025" y="239395"/>
                </a:moveTo>
                <a:lnTo>
                  <a:pt x="702437" y="243713"/>
                </a:lnTo>
                <a:lnTo>
                  <a:pt x="701929" y="247650"/>
                </a:lnTo>
                <a:lnTo>
                  <a:pt x="745023" y="303770"/>
                </a:lnTo>
                <a:lnTo>
                  <a:pt x="745490" y="302641"/>
                </a:lnTo>
                <a:lnTo>
                  <a:pt x="760120" y="302641"/>
                </a:lnTo>
                <a:lnTo>
                  <a:pt x="711962" y="239903"/>
                </a:lnTo>
                <a:lnTo>
                  <a:pt x="708025" y="239395"/>
                </a:lnTo>
                <a:close/>
              </a:path>
              <a:path w="774700" h="335914">
                <a:moveTo>
                  <a:pt x="663194" y="268986"/>
                </a:moveTo>
                <a:lnTo>
                  <a:pt x="658368" y="280797"/>
                </a:lnTo>
                <a:lnTo>
                  <a:pt x="705358" y="299974"/>
                </a:lnTo>
                <a:lnTo>
                  <a:pt x="710184" y="288163"/>
                </a:lnTo>
                <a:lnTo>
                  <a:pt x="663194" y="268986"/>
                </a:lnTo>
                <a:close/>
              </a:path>
            </a:pathLst>
          </a:custGeom>
          <a:solidFill>
            <a:srgbClr val="4966AC"/>
          </a:solidFill>
        </p:spPr>
        <p:txBody>
          <a:bodyPr wrap="square" lIns="0" tIns="0" rIns="0" bIns="0" rtlCol="0"/>
          <a:lstStyle/>
          <a:p>
            <a:endParaRPr sz="2700"/>
          </a:p>
        </p:txBody>
      </p:sp>
      <p:sp>
        <p:nvSpPr>
          <p:cNvPr id="31" name="object 31"/>
          <p:cNvSpPr/>
          <p:nvPr/>
        </p:nvSpPr>
        <p:spPr>
          <a:xfrm>
            <a:off x="5622989" y="6085904"/>
            <a:ext cx="2140268" cy="1655445"/>
          </a:xfrm>
          <a:custGeom>
            <a:avLst/>
            <a:gdLst/>
            <a:ahLst/>
            <a:cxnLst/>
            <a:rect l="l" t="t" r="r" b="b"/>
            <a:pathLst>
              <a:path w="1426845" h="1103629">
                <a:moveTo>
                  <a:pt x="1426464" y="0"/>
                </a:moveTo>
                <a:lnTo>
                  <a:pt x="0" y="0"/>
                </a:lnTo>
                <a:lnTo>
                  <a:pt x="0" y="1103375"/>
                </a:lnTo>
                <a:lnTo>
                  <a:pt x="1426464" y="1103375"/>
                </a:lnTo>
                <a:lnTo>
                  <a:pt x="1426464" y="0"/>
                </a:lnTo>
                <a:close/>
              </a:path>
            </a:pathLst>
          </a:custGeom>
          <a:solidFill>
            <a:srgbClr val="7DB1E6"/>
          </a:solidFill>
        </p:spPr>
        <p:txBody>
          <a:bodyPr wrap="square" lIns="0" tIns="0" rIns="0" bIns="0" rtlCol="0"/>
          <a:lstStyle/>
          <a:p>
            <a:endParaRPr sz="2700"/>
          </a:p>
        </p:txBody>
      </p:sp>
      <p:sp>
        <p:nvSpPr>
          <p:cNvPr id="32" name="object 32"/>
          <p:cNvSpPr txBox="1"/>
          <p:nvPr/>
        </p:nvSpPr>
        <p:spPr>
          <a:xfrm>
            <a:off x="6079235" y="6124955"/>
            <a:ext cx="1228725" cy="1505220"/>
          </a:xfrm>
          <a:prstGeom prst="rect">
            <a:avLst/>
          </a:prstGeom>
        </p:spPr>
        <p:txBody>
          <a:bodyPr vert="horz" wrap="square" lIns="0" tIns="50483" rIns="0" bIns="0" rtlCol="0">
            <a:spAutoFit/>
          </a:bodyPr>
          <a:lstStyle/>
          <a:p>
            <a:pPr marL="18098" marR="7620" indent="-953" algn="ctr">
              <a:lnSpc>
                <a:spcPct val="90000"/>
              </a:lnSpc>
              <a:spcBef>
                <a:spcPts val="398"/>
              </a:spcBef>
            </a:pPr>
            <a:r>
              <a:rPr sz="2100" spc="-8" dirty="0">
                <a:latin typeface="Carlito"/>
                <a:cs typeface="Carlito"/>
              </a:rPr>
              <a:t>Imp</a:t>
            </a:r>
            <a:r>
              <a:rPr sz="2100" spc="-15" dirty="0">
                <a:latin typeface="Carlito"/>
                <a:cs typeface="Carlito"/>
              </a:rPr>
              <a:t>l</a:t>
            </a:r>
            <a:r>
              <a:rPr sz="2100" spc="-8" dirty="0">
                <a:latin typeface="Carlito"/>
                <a:cs typeface="Carlito"/>
              </a:rPr>
              <a:t>eme</a:t>
            </a:r>
            <a:r>
              <a:rPr sz="2100" spc="-30" dirty="0">
                <a:latin typeface="Carlito"/>
                <a:cs typeface="Carlito"/>
              </a:rPr>
              <a:t>n</a:t>
            </a:r>
            <a:r>
              <a:rPr sz="2100" spc="-8" dirty="0">
                <a:latin typeface="Carlito"/>
                <a:cs typeface="Carlito"/>
              </a:rPr>
              <a:t>t  an     </a:t>
            </a:r>
            <a:r>
              <a:rPr sz="2100" dirty="0">
                <a:latin typeface="Carlito"/>
                <a:cs typeface="Carlito"/>
              </a:rPr>
              <a:t>i</a:t>
            </a:r>
            <a:r>
              <a:rPr sz="2100" spc="-30" dirty="0">
                <a:latin typeface="Carlito"/>
                <a:cs typeface="Carlito"/>
              </a:rPr>
              <a:t>nt</a:t>
            </a:r>
            <a:r>
              <a:rPr sz="2100" dirty="0">
                <a:latin typeface="Carlito"/>
                <a:cs typeface="Carlito"/>
              </a:rPr>
              <a:t>eg</a:t>
            </a:r>
            <a:r>
              <a:rPr sz="2100" spc="-45" dirty="0">
                <a:latin typeface="Carlito"/>
                <a:cs typeface="Carlito"/>
              </a:rPr>
              <a:t>r</a:t>
            </a:r>
            <a:r>
              <a:rPr sz="2100" spc="-8" dirty="0">
                <a:latin typeface="Carlito"/>
                <a:cs typeface="Carlito"/>
              </a:rPr>
              <a:t>a</a:t>
            </a:r>
            <a:r>
              <a:rPr sz="2100" dirty="0">
                <a:latin typeface="Carlito"/>
                <a:cs typeface="Carlito"/>
              </a:rPr>
              <a:t>tion  </a:t>
            </a:r>
            <a:r>
              <a:rPr sz="2100" spc="-15" dirty="0">
                <a:latin typeface="Carlito"/>
                <a:cs typeface="Carlito"/>
              </a:rPr>
              <a:t>to </a:t>
            </a:r>
            <a:r>
              <a:rPr sz="2100" spc="-8" dirty="0">
                <a:latin typeface="Carlito"/>
                <a:cs typeface="Carlito"/>
              </a:rPr>
              <a:t>a Bank  API</a:t>
            </a:r>
            <a:endParaRPr sz="2100">
              <a:latin typeface="Carlito"/>
              <a:cs typeface="Carlito"/>
            </a:endParaRPr>
          </a:p>
        </p:txBody>
      </p:sp>
      <p:sp>
        <p:nvSpPr>
          <p:cNvPr id="33" name="object 33"/>
          <p:cNvSpPr/>
          <p:nvPr/>
        </p:nvSpPr>
        <p:spPr>
          <a:xfrm>
            <a:off x="6069139" y="5579555"/>
            <a:ext cx="623888" cy="505778"/>
          </a:xfrm>
          <a:custGeom>
            <a:avLst/>
            <a:gdLst/>
            <a:ahLst/>
            <a:cxnLst/>
            <a:rect l="l" t="t" r="r" b="b"/>
            <a:pathLst>
              <a:path w="415925" h="337185">
                <a:moveTo>
                  <a:pt x="7874" y="0"/>
                </a:moveTo>
                <a:lnTo>
                  <a:pt x="0" y="9906"/>
                </a:lnTo>
                <a:lnTo>
                  <a:pt x="39497" y="41783"/>
                </a:lnTo>
                <a:lnTo>
                  <a:pt x="47498" y="31877"/>
                </a:lnTo>
                <a:lnTo>
                  <a:pt x="7874" y="0"/>
                </a:lnTo>
                <a:close/>
              </a:path>
              <a:path w="415925" h="337185">
                <a:moveTo>
                  <a:pt x="77089" y="55753"/>
                </a:moveTo>
                <a:lnTo>
                  <a:pt x="69215" y="65659"/>
                </a:lnTo>
                <a:lnTo>
                  <a:pt x="108712" y="97536"/>
                </a:lnTo>
                <a:lnTo>
                  <a:pt x="116712" y="87630"/>
                </a:lnTo>
                <a:lnTo>
                  <a:pt x="77089" y="55753"/>
                </a:lnTo>
                <a:close/>
              </a:path>
              <a:path w="415925" h="337185">
                <a:moveTo>
                  <a:pt x="146304" y="111633"/>
                </a:moveTo>
                <a:lnTo>
                  <a:pt x="138430" y="121412"/>
                </a:lnTo>
                <a:lnTo>
                  <a:pt x="177927" y="153289"/>
                </a:lnTo>
                <a:lnTo>
                  <a:pt x="185928" y="143510"/>
                </a:lnTo>
                <a:lnTo>
                  <a:pt x="146304" y="111633"/>
                </a:lnTo>
                <a:close/>
              </a:path>
              <a:path w="415925" h="337185">
                <a:moveTo>
                  <a:pt x="215519" y="167386"/>
                </a:moveTo>
                <a:lnTo>
                  <a:pt x="207645" y="177292"/>
                </a:lnTo>
                <a:lnTo>
                  <a:pt x="247142" y="209169"/>
                </a:lnTo>
                <a:lnTo>
                  <a:pt x="255143" y="199263"/>
                </a:lnTo>
                <a:lnTo>
                  <a:pt x="215519" y="167386"/>
                </a:lnTo>
                <a:close/>
              </a:path>
              <a:path w="415925" h="337185">
                <a:moveTo>
                  <a:pt x="316103" y="308864"/>
                </a:moveTo>
                <a:lnTo>
                  <a:pt x="312928" y="311277"/>
                </a:lnTo>
                <a:lnTo>
                  <a:pt x="312420" y="314706"/>
                </a:lnTo>
                <a:lnTo>
                  <a:pt x="311785" y="318135"/>
                </a:lnTo>
                <a:lnTo>
                  <a:pt x="314198" y="321437"/>
                </a:lnTo>
                <a:lnTo>
                  <a:pt x="415671" y="336804"/>
                </a:lnTo>
                <a:lnTo>
                  <a:pt x="413491" y="331089"/>
                </a:lnTo>
                <a:lnTo>
                  <a:pt x="399923" y="331089"/>
                </a:lnTo>
                <a:lnTo>
                  <a:pt x="396051" y="320957"/>
                </a:lnTo>
                <a:lnTo>
                  <a:pt x="394186" y="320675"/>
                </a:lnTo>
                <a:lnTo>
                  <a:pt x="385572" y="320675"/>
                </a:lnTo>
                <a:lnTo>
                  <a:pt x="383585" y="319071"/>
                </a:lnTo>
                <a:lnTo>
                  <a:pt x="316103" y="308864"/>
                </a:lnTo>
                <a:close/>
              </a:path>
              <a:path w="415925" h="337185">
                <a:moveTo>
                  <a:pt x="396051" y="320957"/>
                </a:moveTo>
                <a:lnTo>
                  <a:pt x="399923" y="331089"/>
                </a:lnTo>
                <a:lnTo>
                  <a:pt x="406781" y="322580"/>
                </a:lnTo>
                <a:lnTo>
                  <a:pt x="396051" y="320957"/>
                </a:lnTo>
                <a:close/>
              </a:path>
              <a:path w="415925" h="337185">
                <a:moveTo>
                  <a:pt x="375412" y="239268"/>
                </a:moveTo>
                <a:lnTo>
                  <a:pt x="372110" y="240538"/>
                </a:lnTo>
                <a:lnTo>
                  <a:pt x="368935" y="241808"/>
                </a:lnTo>
                <a:lnTo>
                  <a:pt x="367284" y="245364"/>
                </a:lnTo>
                <a:lnTo>
                  <a:pt x="368427" y="248666"/>
                </a:lnTo>
                <a:lnTo>
                  <a:pt x="391527" y="309117"/>
                </a:lnTo>
                <a:lnTo>
                  <a:pt x="393573" y="310769"/>
                </a:lnTo>
                <a:lnTo>
                  <a:pt x="392612" y="311958"/>
                </a:lnTo>
                <a:lnTo>
                  <a:pt x="396051" y="320957"/>
                </a:lnTo>
                <a:lnTo>
                  <a:pt x="406781" y="322580"/>
                </a:lnTo>
                <a:lnTo>
                  <a:pt x="399923" y="331089"/>
                </a:lnTo>
                <a:lnTo>
                  <a:pt x="413491" y="331089"/>
                </a:lnTo>
                <a:lnTo>
                  <a:pt x="379095" y="240919"/>
                </a:lnTo>
                <a:lnTo>
                  <a:pt x="375412" y="239268"/>
                </a:lnTo>
                <a:close/>
              </a:path>
              <a:path w="415925" h="337185">
                <a:moveTo>
                  <a:pt x="383585" y="319071"/>
                </a:moveTo>
                <a:lnTo>
                  <a:pt x="385572" y="320675"/>
                </a:lnTo>
                <a:lnTo>
                  <a:pt x="386509" y="319513"/>
                </a:lnTo>
                <a:lnTo>
                  <a:pt x="383585" y="319071"/>
                </a:lnTo>
                <a:close/>
              </a:path>
              <a:path w="415925" h="337185">
                <a:moveTo>
                  <a:pt x="386509" y="319513"/>
                </a:moveTo>
                <a:lnTo>
                  <a:pt x="385572" y="320675"/>
                </a:lnTo>
                <a:lnTo>
                  <a:pt x="394186" y="320675"/>
                </a:lnTo>
                <a:lnTo>
                  <a:pt x="386509" y="319513"/>
                </a:lnTo>
                <a:close/>
              </a:path>
              <a:path w="415925" h="337185">
                <a:moveTo>
                  <a:pt x="354076" y="278892"/>
                </a:moveTo>
                <a:lnTo>
                  <a:pt x="346075" y="288798"/>
                </a:lnTo>
                <a:lnTo>
                  <a:pt x="383585" y="319071"/>
                </a:lnTo>
                <a:lnTo>
                  <a:pt x="386509" y="319513"/>
                </a:lnTo>
                <a:lnTo>
                  <a:pt x="392612" y="311958"/>
                </a:lnTo>
                <a:lnTo>
                  <a:pt x="391527" y="309117"/>
                </a:lnTo>
                <a:lnTo>
                  <a:pt x="354076" y="278892"/>
                </a:lnTo>
                <a:close/>
              </a:path>
              <a:path w="415925" h="337185">
                <a:moveTo>
                  <a:pt x="391527" y="309117"/>
                </a:moveTo>
                <a:lnTo>
                  <a:pt x="392612" y="311958"/>
                </a:lnTo>
                <a:lnTo>
                  <a:pt x="393573" y="310769"/>
                </a:lnTo>
                <a:lnTo>
                  <a:pt x="391527" y="309117"/>
                </a:lnTo>
                <a:close/>
              </a:path>
              <a:path w="415925" h="337185">
                <a:moveTo>
                  <a:pt x="284861" y="223139"/>
                </a:moveTo>
                <a:lnTo>
                  <a:pt x="276860" y="233045"/>
                </a:lnTo>
                <a:lnTo>
                  <a:pt x="316357" y="264922"/>
                </a:lnTo>
                <a:lnTo>
                  <a:pt x="324358" y="255016"/>
                </a:lnTo>
                <a:lnTo>
                  <a:pt x="284861" y="223139"/>
                </a:lnTo>
                <a:close/>
              </a:path>
            </a:pathLst>
          </a:custGeom>
          <a:solidFill>
            <a:srgbClr val="4966AC"/>
          </a:solidFill>
        </p:spPr>
        <p:txBody>
          <a:bodyPr wrap="square" lIns="0" tIns="0" rIns="0" bIns="0" rtlCol="0"/>
          <a:lstStyle/>
          <a:p>
            <a:endParaRPr sz="2700"/>
          </a:p>
        </p:txBody>
      </p:sp>
      <p:sp>
        <p:nvSpPr>
          <p:cNvPr id="34" name="object 34"/>
          <p:cNvSpPr txBox="1"/>
          <p:nvPr/>
        </p:nvSpPr>
        <p:spPr>
          <a:xfrm>
            <a:off x="7609523" y="4359973"/>
            <a:ext cx="2416493" cy="1186479"/>
          </a:xfrm>
          <a:prstGeom prst="rect">
            <a:avLst/>
          </a:prstGeom>
          <a:solidFill>
            <a:srgbClr val="DD8987"/>
          </a:solidFill>
        </p:spPr>
        <p:txBody>
          <a:bodyPr vert="horz" wrap="square" lIns="0" tIns="22860" rIns="0" bIns="0" rtlCol="0">
            <a:spAutoFit/>
          </a:bodyPr>
          <a:lstStyle/>
          <a:p>
            <a:pPr marL="423863" marR="410528" algn="ctr">
              <a:lnSpc>
                <a:spcPct val="90000"/>
              </a:lnSpc>
              <a:spcBef>
                <a:spcPts val="180"/>
              </a:spcBef>
            </a:pPr>
            <a:r>
              <a:rPr sz="2100" b="1" dirty="0">
                <a:latin typeface="Carlito"/>
                <a:cs typeface="Carlito"/>
              </a:rPr>
              <a:t>I </a:t>
            </a:r>
            <a:r>
              <a:rPr sz="2100" b="1" spc="-15" dirty="0">
                <a:latin typeface="Carlito"/>
                <a:cs typeface="Carlito"/>
              </a:rPr>
              <a:t>want to </a:t>
            </a:r>
            <a:r>
              <a:rPr sz="2100" b="1" dirty="0">
                <a:latin typeface="Carlito"/>
                <a:cs typeface="Carlito"/>
              </a:rPr>
              <a:t>be  </a:t>
            </a:r>
            <a:r>
              <a:rPr sz="2100" b="1" spc="-8" dirty="0">
                <a:latin typeface="Carlito"/>
                <a:cs typeface="Carlito"/>
              </a:rPr>
              <a:t>able </a:t>
            </a:r>
            <a:r>
              <a:rPr sz="2100" b="1" spc="-15" dirty="0">
                <a:latin typeface="Carlito"/>
                <a:cs typeface="Carlito"/>
              </a:rPr>
              <a:t>to  </a:t>
            </a:r>
            <a:r>
              <a:rPr sz="2100" b="1" spc="-8" dirty="0">
                <a:latin typeface="Carlito"/>
                <a:cs typeface="Carlito"/>
              </a:rPr>
              <a:t>upload a  profile</a:t>
            </a:r>
            <a:r>
              <a:rPr sz="2100" b="1" spc="-113" dirty="0">
                <a:latin typeface="Carlito"/>
                <a:cs typeface="Carlito"/>
              </a:rPr>
              <a:t> </a:t>
            </a:r>
            <a:r>
              <a:rPr sz="2100" b="1" spc="-8" dirty="0">
                <a:latin typeface="Carlito"/>
                <a:cs typeface="Carlito"/>
              </a:rPr>
              <a:t>picture</a:t>
            </a:r>
            <a:endParaRPr sz="2100">
              <a:latin typeface="Carlito"/>
              <a:cs typeface="Carlito"/>
            </a:endParaRPr>
          </a:p>
        </p:txBody>
      </p:sp>
      <p:sp>
        <p:nvSpPr>
          <p:cNvPr id="35" name="object 35"/>
          <p:cNvSpPr/>
          <p:nvPr/>
        </p:nvSpPr>
        <p:spPr>
          <a:xfrm>
            <a:off x="7875841" y="6076758"/>
            <a:ext cx="2622233" cy="1655445"/>
          </a:xfrm>
          <a:custGeom>
            <a:avLst/>
            <a:gdLst/>
            <a:ahLst/>
            <a:cxnLst/>
            <a:rect l="l" t="t" r="r" b="b"/>
            <a:pathLst>
              <a:path w="1748154" h="1103629">
                <a:moveTo>
                  <a:pt x="1748027" y="0"/>
                </a:moveTo>
                <a:lnTo>
                  <a:pt x="0" y="0"/>
                </a:lnTo>
                <a:lnTo>
                  <a:pt x="0" y="1103376"/>
                </a:lnTo>
                <a:lnTo>
                  <a:pt x="1748027" y="1103376"/>
                </a:lnTo>
                <a:lnTo>
                  <a:pt x="1748027" y="0"/>
                </a:lnTo>
                <a:close/>
              </a:path>
            </a:pathLst>
          </a:custGeom>
          <a:solidFill>
            <a:srgbClr val="7DB1E6"/>
          </a:solidFill>
        </p:spPr>
        <p:txBody>
          <a:bodyPr wrap="square" lIns="0" tIns="0" rIns="0" bIns="0" rtlCol="0"/>
          <a:lstStyle/>
          <a:p>
            <a:endParaRPr sz="2700"/>
          </a:p>
        </p:txBody>
      </p:sp>
      <p:sp>
        <p:nvSpPr>
          <p:cNvPr id="36" name="object 36"/>
          <p:cNvSpPr txBox="1"/>
          <p:nvPr/>
        </p:nvSpPr>
        <p:spPr>
          <a:xfrm>
            <a:off x="8316467" y="6115813"/>
            <a:ext cx="1740218" cy="1518236"/>
          </a:xfrm>
          <a:prstGeom prst="rect">
            <a:avLst/>
          </a:prstGeom>
        </p:spPr>
        <p:txBody>
          <a:bodyPr vert="horz" wrap="square" lIns="0" tIns="55245" rIns="0" bIns="0" rtlCol="0">
            <a:spAutoFit/>
          </a:bodyPr>
          <a:lstStyle/>
          <a:p>
            <a:pPr marL="18098" marR="7620" indent="953" algn="ctr">
              <a:lnSpc>
                <a:spcPts val="2265"/>
              </a:lnSpc>
              <a:spcBef>
                <a:spcPts val="435"/>
              </a:spcBef>
            </a:pPr>
            <a:r>
              <a:rPr sz="2100" spc="-8" dirty="0">
                <a:latin typeface="Carlito"/>
                <a:cs typeface="Carlito"/>
              </a:rPr>
              <a:t>Implement a  dialogue </a:t>
            </a:r>
            <a:r>
              <a:rPr sz="2100" spc="-15" dirty="0">
                <a:latin typeface="Carlito"/>
                <a:cs typeface="Carlito"/>
              </a:rPr>
              <a:t>to  upload </a:t>
            </a:r>
            <a:r>
              <a:rPr sz="2100" spc="-8" dirty="0">
                <a:latin typeface="Carlito"/>
                <a:cs typeface="Carlito"/>
              </a:rPr>
              <a:t>a</a:t>
            </a:r>
            <a:r>
              <a:rPr sz="2100" spc="-60" dirty="0">
                <a:latin typeface="Carlito"/>
                <a:cs typeface="Carlito"/>
              </a:rPr>
              <a:t> </a:t>
            </a:r>
            <a:r>
              <a:rPr sz="2100" spc="-15" dirty="0">
                <a:latin typeface="Carlito"/>
                <a:cs typeface="Carlito"/>
              </a:rPr>
              <a:t>profile  picture </a:t>
            </a:r>
            <a:r>
              <a:rPr sz="2100" spc="-8" dirty="0">
                <a:latin typeface="Carlito"/>
                <a:cs typeface="Carlito"/>
              </a:rPr>
              <a:t>(.</a:t>
            </a:r>
            <a:r>
              <a:rPr sz="2100" spc="-23" dirty="0">
                <a:latin typeface="Carlito"/>
                <a:cs typeface="Carlito"/>
              </a:rPr>
              <a:t> </a:t>
            </a:r>
            <a:r>
              <a:rPr sz="2100" spc="-15" dirty="0">
                <a:latin typeface="Carlito"/>
                <a:cs typeface="Carlito"/>
              </a:rPr>
              <a:t>jpeg;</a:t>
            </a:r>
            <a:endParaRPr sz="2100">
              <a:latin typeface="Carlito"/>
              <a:cs typeface="Carlito"/>
            </a:endParaRPr>
          </a:p>
          <a:p>
            <a:pPr algn="ctr">
              <a:lnSpc>
                <a:spcPts val="2243"/>
              </a:lnSpc>
            </a:pPr>
            <a:r>
              <a:rPr sz="2100" spc="-8" dirty="0">
                <a:latin typeface="Carlito"/>
                <a:cs typeface="Carlito"/>
              </a:rPr>
              <a:t>.png;)</a:t>
            </a:r>
            <a:endParaRPr sz="2100">
              <a:latin typeface="Carlito"/>
              <a:cs typeface="Carlito"/>
            </a:endParaRPr>
          </a:p>
        </p:txBody>
      </p:sp>
      <p:grpSp>
        <p:nvGrpSpPr>
          <p:cNvPr id="37" name="object 37"/>
          <p:cNvGrpSpPr/>
          <p:nvPr/>
        </p:nvGrpSpPr>
        <p:grpSpPr>
          <a:xfrm>
            <a:off x="8809483" y="4396548"/>
            <a:ext cx="3586163" cy="1680210"/>
            <a:chOff x="5872988" y="2931032"/>
            <a:chExt cx="2390775" cy="1120140"/>
          </a:xfrm>
        </p:grpSpPr>
        <p:sp>
          <p:nvSpPr>
            <p:cNvPr id="38" name="object 38"/>
            <p:cNvSpPr/>
            <p:nvPr/>
          </p:nvSpPr>
          <p:spPr>
            <a:xfrm>
              <a:off x="5872988" y="3725417"/>
              <a:ext cx="251460" cy="325755"/>
            </a:xfrm>
            <a:custGeom>
              <a:avLst/>
              <a:gdLst/>
              <a:ahLst/>
              <a:cxnLst/>
              <a:rect l="l" t="t" r="r" b="b"/>
              <a:pathLst>
                <a:path w="251460" h="325754">
                  <a:moveTo>
                    <a:pt x="10160" y="0"/>
                  </a:moveTo>
                  <a:lnTo>
                    <a:pt x="0" y="7619"/>
                  </a:lnTo>
                  <a:lnTo>
                    <a:pt x="30987" y="48005"/>
                  </a:lnTo>
                  <a:lnTo>
                    <a:pt x="41021" y="40258"/>
                  </a:lnTo>
                  <a:lnTo>
                    <a:pt x="10160" y="0"/>
                  </a:lnTo>
                  <a:close/>
                </a:path>
                <a:path w="251460" h="325754">
                  <a:moveTo>
                    <a:pt x="64135" y="70484"/>
                  </a:moveTo>
                  <a:lnTo>
                    <a:pt x="54101" y="78231"/>
                  </a:lnTo>
                  <a:lnTo>
                    <a:pt x="84962" y="118617"/>
                  </a:lnTo>
                  <a:lnTo>
                    <a:pt x="95123" y="110870"/>
                  </a:lnTo>
                  <a:lnTo>
                    <a:pt x="64135" y="70484"/>
                  </a:lnTo>
                  <a:close/>
                </a:path>
                <a:path w="251460" h="325754">
                  <a:moveTo>
                    <a:pt x="118237" y="141096"/>
                  </a:moveTo>
                  <a:lnTo>
                    <a:pt x="108203" y="148843"/>
                  </a:lnTo>
                  <a:lnTo>
                    <a:pt x="139064" y="189102"/>
                  </a:lnTo>
                  <a:lnTo>
                    <a:pt x="149098" y="181355"/>
                  </a:lnTo>
                  <a:lnTo>
                    <a:pt x="118237" y="141096"/>
                  </a:lnTo>
                  <a:close/>
                </a:path>
                <a:path w="251460" h="325754">
                  <a:moveTo>
                    <a:pt x="161162" y="274573"/>
                  </a:moveTo>
                  <a:lnTo>
                    <a:pt x="157479" y="276097"/>
                  </a:lnTo>
                  <a:lnTo>
                    <a:pt x="156210" y="279399"/>
                  </a:lnTo>
                  <a:lnTo>
                    <a:pt x="154812" y="282574"/>
                  </a:lnTo>
                  <a:lnTo>
                    <a:pt x="156463" y="286257"/>
                  </a:lnTo>
                  <a:lnTo>
                    <a:pt x="159638" y="287654"/>
                  </a:lnTo>
                  <a:lnTo>
                    <a:pt x="251333" y="325246"/>
                  </a:lnTo>
                  <a:lnTo>
                    <a:pt x="250545" y="319023"/>
                  </a:lnTo>
                  <a:lnTo>
                    <a:pt x="238633" y="319023"/>
                  </a:lnTo>
                  <a:lnTo>
                    <a:pt x="224340" y="300427"/>
                  </a:lnTo>
                  <a:lnTo>
                    <a:pt x="164464" y="275843"/>
                  </a:lnTo>
                  <a:lnTo>
                    <a:pt x="161162" y="274573"/>
                  </a:lnTo>
                  <a:close/>
                </a:path>
                <a:path w="251460" h="325754">
                  <a:moveTo>
                    <a:pt x="224340" y="300427"/>
                  </a:moveTo>
                  <a:lnTo>
                    <a:pt x="238633" y="319023"/>
                  </a:lnTo>
                  <a:lnTo>
                    <a:pt x="242646" y="315975"/>
                  </a:lnTo>
                  <a:lnTo>
                    <a:pt x="237362" y="315975"/>
                  </a:lnTo>
                  <a:lnTo>
                    <a:pt x="236004" y="305216"/>
                  </a:lnTo>
                  <a:lnTo>
                    <a:pt x="224340" y="300427"/>
                  </a:lnTo>
                  <a:close/>
                </a:path>
                <a:path w="251460" h="325754">
                  <a:moveTo>
                    <a:pt x="235331" y="220979"/>
                  </a:moveTo>
                  <a:lnTo>
                    <a:pt x="231775" y="221360"/>
                  </a:lnTo>
                  <a:lnTo>
                    <a:pt x="228346" y="221868"/>
                  </a:lnTo>
                  <a:lnTo>
                    <a:pt x="225933" y="225043"/>
                  </a:lnTo>
                  <a:lnTo>
                    <a:pt x="226313" y="228472"/>
                  </a:lnTo>
                  <a:lnTo>
                    <a:pt x="234421" y="292683"/>
                  </a:lnTo>
                  <a:lnTo>
                    <a:pt x="248665" y="311403"/>
                  </a:lnTo>
                  <a:lnTo>
                    <a:pt x="238633" y="319023"/>
                  </a:lnTo>
                  <a:lnTo>
                    <a:pt x="250545" y="319023"/>
                  </a:lnTo>
                  <a:lnTo>
                    <a:pt x="238887" y="226948"/>
                  </a:lnTo>
                  <a:lnTo>
                    <a:pt x="238506" y="223392"/>
                  </a:lnTo>
                  <a:lnTo>
                    <a:pt x="235331" y="220979"/>
                  </a:lnTo>
                  <a:close/>
                </a:path>
                <a:path w="251460" h="325754">
                  <a:moveTo>
                    <a:pt x="236004" y="305216"/>
                  </a:moveTo>
                  <a:lnTo>
                    <a:pt x="237362" y="315975"/>
                  </a:lnTo>
                  <a:lnTo>
                    <a:pt x="246125" y="309371"/>
                  </a:lnTo>
                  <a:lnTo>
                    <a:pt x="236004" y="305216"/>
                  </a:lnTo>
                  <a:close/>
                </a:path>
                <a:path w="251460" h="325754">
                  <a:moveTo>
                    <a:pt x="234421" y="292683"/>
                  </a:moveTo>
                  <a:lnTo>
                    <a:pt x="236004" y="305216"/>
                  </a:lnTo>
                  <a:lnTo>
                    <a:pt x="246125" y="309371"/>
                  </a:lnTo>
                  <a:lnTo>
                    <a:pt x="237362" y="315975"/>
                  </a:lnTo>
                  <a:lnTo>
                    <a:pt x="242646" y="315975"/>
                  </a:lnTo>
                  <a:lnTo>
                    <a:pt x="248665" y="311403"/>
                  </a:lnTo>
                  <a:lnTo>
                    <a:pt x="234421" y="292683"/>
                  </a:lnTo>
                  <a:close/>
                </a:path>
                <a:path w="251460" h="325754">
                  <a:moveTo>
                    <a:pt x="226440" y="282193"/>
                  </a:moveTo>
                  <a:lnTo>
                    <a:pt x="216281" y="289940"/>
                  </a:lnTo>
                  <a:lnTo>
                    <a:pt x="224340" y="300427"/>
                  </a:lnTo>
                  <a:lnTo>
                    <a:pt x="236004" y="305216"/>
                  </a:lnTo>
                  <a:lnTo>
                    <a:pt x="234421" y="292683"/>
                  </a:lnTo>
                  <a:lnTo>
                    <a:pt x="226440" y="282193"/>
                  </a:lnTo>
                  <a:close/>
                </a:path>
                <a:path w="251460" h="325754">
                  <a:moveTo>
                    <a:pt x="172338" y="211708"/>
                  </a:moveTo>
                  <a:lnTo>
                    <a:pt x="162306" y="219328"/>
                  </a:lnTo>
                  <a:lnTo>
                    <a:pt x="193166" y="259714"/>
                  </a:lnTo>
                  <a:lnTo>
                    <a:pt x="203200" y="251967"/>
                  </a:lnTo>
                  <a:lnTo>
                    <a:pt x="172338" y="211708"/>
                  </a:lnTo>
                  <a:close/>
                </a:path>
              </a:pathLst>
            </a:custGeom>
            <a:solidFill>
              <a:srgbClr val="4966AC"/>
            </a:solidFill>
          </p:spPr>
          <p:txBody>
            <a:bodyPr wrap="square" lIns="0" tIns="0" rIns="0" bIns="0" rtlCol="0"/>
            <a:lstStyle/>
            <a:p>
              <a:endParaRPr sz="2700"/>
            </a:p>
          </p:txBody>
        </p:sp>
        <p:sp>
          <p:nvSpPr>
            <p:cNvPr id="39" name="object 39"/>
            <p:cNvSpPr/>
            <p:nvPr/>
          </p:nvSpPr>
          <p:spPr>
            <a:xfrm>
              <a:off x="7349109" y="2931032"/>
              <a:ext cx="914400" cy="749300"/>
            </a:xfrm>
            <a:custGeom>
              <a:avLst/>
              <a:gdLst/>
              <a:ahLst/>
              <a:cxnLst/>
              <a:rect l="l" t="t" r="r" b="b"/>
              <a:pathLst>
                <a:path w="914400" h="749300">
                  <a:moveTo>
                    <a:pt x="914400" y="0"/>
                  </a:moveTo>
                  <a:lnTo>
                    <a:pt x="0" y="0"/>
                  </a:lnTo>
                  <a:lnTo>
                    <a:pt x="0" y="749045"/>
                  </a:lnTo>
                  <a:lnTo>
                    <a:pt x="914400" y="749045"/>
                  </a:lnTo>
                  <a:lnTo>
                    <a:pt x="914400" y="0"/>
                  </a:lnTo>
                  <a:close/>
                </a:path>
              </a:pathLst>
            </a:custGeom>
            <a:solidFill>
              <a:srgbClr val="DD8987"/>
            </a:solidFill>
          </p:spPr>
          <p:txBody>
            <a:bodyPr wrap="square" lIns="0" tIns="0" rIns="0" bIns="0" rtlCol="0"/>
            <a:lstStyle/>
            <a:p>
              <a:endParaRPr sz="2700"/>
            </a:p>
          </p:txBody>
        </p:sp>
      </p:grpSp>
      <p:sp>
        <p:nvSpPr>
          <p:cNvPr id="40" name="object 40"/>
          <p:cNvSpPr txBox="1"/>
          <p:nvPr/>
        </p:nvSpPr>
        <p:spPr>
          <a:xfrm>
            <a:off x="11440667" y="4493514"/>
            <a:ext cx="538163" cy="869469"/>
          </a:xfrm>
          <a:prstGeom prst="rect">
            <a:avLst/>
          </a:prstGeom>
        </p:spPr>
        <p:txBody>
          <a:bodyPr vert="horz" wrap="square" lIns="0" tIns="49530" rIns="0" bIns="0" rtlCol="0">
            <a:spAutoFit/>
          </a:bodyPr>
          <a:lstStyle/>
          <a:p>
            <a:pPr marL="19050" marR="7620" indent="-953" algn="ctr">
              <a:lnSpc>
                <a:spcPts val="1950"/>
              </a:lnSpc>
              <a:spcBef>
                <a:spcPts val="390"/>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B1</a:t>
            </a:r>
            <a:endParaRPr sz="1575">
              <a:latin typeface="Carlito"/>
              <a:cs typeface="Carlito"/>
            </a:endParaRPr>
          </a:p>
        </p:txBody>
      </p:sp>
      <p:sp>
        <p:nvSpPr>
          <p:cNvPr id="41" name="object 41"/>
          <p:cNvSpPr/>
          <p:nvPr/>
        </p:nvSpPr>
        <p:spPr>
          <a:xfrm>
            <a:off x="12514134" y="4419410"/>
            <a:ext cx="1371600" cy="1123950"/>
          </a:xfrm>
          <a:custGeom>
            <a:avLst/>
            <a:gdLst/>
            <a:ahLst/>
            <a:cxnLst/>
            <a:rect l="l" t="t" r="r" b="b"/>
            <a:pathLst>
              <a:path w="914400" h="749300">
                <a:moveTo>
                  <a:pt x="914400" y="0"/>
                </a:moveTo>
                <a:lnTo>
                  <a:pt x="0" y="0"/>
                </a:lnTo>
                <a:lnTo>
                  <a:pt x="0" y="749045"/>
                </a:lnTo>
                <a:lnTo>
                  <a:pt x="914400" y="749045"/>
                </a:lnTo>
                <a:lnTo>
                  <a:pt x="914400" y="0"/>
                </a:lnTo>
                <a:close/>
              </a:path>
            </a:pathLst>
          </a:custGeom>
          <a:solidFill>
            <a:srgbClr val="DD8987"/>
          </a:solidFill>
        </p:spPr>
        <p:txBody>
          <a:bodyPr wrap="square" lIns="0" tIns="0" rIns="0" bIns="0" rtlCol="0"/>
          <a:lstStyle/>
          <a:p>
            <a:endParaRPr sz="2700"/>
          </a:p>
        </p:txBody>
      </p:sp>
      <p:sp>
        <p:nvSpPr>
          <p:cNvPr id="42" name="object 42"/>
          <p:cNvSpPr txBox="1"/>
          <p:nvPr/>
        </p:nvSpPr>
        <p:spPr>
          <a:xfrm>
            <a:off x="12931522" y="4516755"/>
            <a:ext cx="538163" cy="869469"/>
          </a:xfrm>
          <a:prstGeom prst="rect">
            <a:avLst/>
          </a:prstGeom>
        </p:spPr>
        <p:txBody>
          <a:bodyPr vert="horz" wrap="square" lIns="0" tIns="49530" rIns="0" bIns="0" rtlCol="0">
            <a:spAutoFit/>
          </a:bodyPr>
          <a:lstStyle/>
          <a:p>
            <a:pPr marL="19050" marR="7620" indent="-953" algn="ctr">
              <a:lnSpc>
                <a:spcPts val="1950"/>
              </a:lnSpc>
              <a:spcBef>
                <a:spcPts val="390"/>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B2</a:t>
            </a:r>
            <a:endParaRPr sz="1575">
              <a:latin typeface="Carlito"/>
              <a:cs typeface="Carlito"/>
            </a:endParaRPr>
          </a:p>
        </p:txBody>
      </p:sp>
      <p:sp>
        <p:nvSpPr>
          <p:cNvPr id="43" name="object 43"/>
          <p:cNvSpPr/>
          <p:nvPr/>
        </p:nvSpPr>
        <p:spPr>
          <a:xfrm>
            <a:off x="14004608" y="4419410"/>
            <a:ext cx="1371600" cy="1123950"/>
          </a:xfrm>
          <a:custGeom>
            <a:avLst/>
            <a:gdLst/>
            <a:ahLst/>
            <a:cxnLst/>
            <a:rect l="l" t="t" r="r" b="b"/>
            <a:pathLst>
              <a:path w="914400" h="749300">
                <a:moveTo>
                  <a:pt x="914400" y="0"/>
                </a:moveTo>
                <a:lnTo>
                  <a:pt x="0" y="0"/>
                </a:lnTo>
                <a:lnTo>
                  <a:pt x="0" y="749045"/>
                </a:lnTo>
                <a:lnTo>
                  <a:pt x="914400" y="749045"/>
                </a:lnTo>
                <a:lnTo>
                  <a:pt x="914400" y="0"/>
                </a:lnTo>
                <a:close/>
              </a:path>
            </a:pathLst>
          </a:custGeom>
          <a:solidFill>
            <a:srgbClr val="DD8987"/>
          </a:solidFill>
        </p:spPr>
        <p:txBody>
          <a:bodyPr wrap="square" lIns="0" tIns="0" rIns="0" bIns="0" rtlCol="0"/>
          <a:lstStyle/>
          <a:p>
            <a:endParaRPr sz="2700"/>
          </a:p>
        </p:txBody>
      </p:sp>
      <p:sp>
        <p:nvSpPr>
          <p:cNvPr id="44" name="object 44"/>
          <p:cNvSpPr txBox="1"/>
          <p:nvPr/>
        </p:nvSpPr>
        <p:spPr>
          <a:xfrm>
            <a:off x="14422375" y="4516755"/>
            <a:ext cx="538163" cy="869469"/>
          </a:xfrm>
          <a:prstGeom prst="rect">
            <a:avLst/>
          </a:prstGeom>
        </p:spPr>
        <p:txBody>
          <a:bodyPr vert="horz" wrap="square" lIns="0" tIns="49530" rIns="0" bIns="0" rtlCol="0">
            <a:spAutoFit/>
          </a:bodyPr>
          <a:lstStyle/>
          <a:p>
            <a:pPr marL="19050" marR="7620" indent="-953" algn="ctr">
              <a:lnSpc>
                <a:spcPts val="1950"/>
              </a:lnSpc>
              <a:spcBef>
                <a:spcPts val="390"/>
              </a:spcBef>
            </a:pPr>
            <a:r>
              <a:rPr b="1" spc="-8" dirty="0">
                <a:latin typeface="Carlito"/>
                <a:cs typeface="Carlito"/>
              </a:rPr>
              <a:t>User  </a:t>
            </a:r>
            <a:r>
              <a:rPr b="1" dirty="0">
                <a:latin typeface="Carlito"/>
                <a:cs typeface="Carlito"/>
              </a:rPr>
              <a:t>S</a:t>
            </a:r>
            <a:r>
              <a:rPr b="1" spc="-23" dirty="0">
                <a:latin typeface="Carlito"/>
                <a:cs typeface="Carlito"/>
              </a:rPr>
              <a:t>t</a:t>
            </a:r>
            <a:r>
              <a:rPr b="1" dirty="0">
                <a:latin typeface="Carlito"/>
                <a:cs typeface="Carlito"/>
              </a:rPr>
              <a:t>o</a:t>
            </a:r>
            <a:r>
              <a:rPr b="1" spc="8" dirty="0">
                <a:latin typeface="Carlito"/>
                <a:cs typeface="Carlito"/>
              </a:rPr>
              <a:t>r</a:t>
            </a:r>
            <a:r>
              <a:rPr b="1" dirty="0">
                <a:latin typeface="Carlito"/>
                <a:cs typeface="Carlito"/>
              </a:rPr>
              <a:t>y</a:t>
            </a:r>
            <a:endParaRPr>
              <a:latin typeface="Carlito"/>
              <a:cs typeface="Carlito"/>
            </a:endParaRPr>
          </a:p>
          <a:p>
            <a:pPr algn="ctr">
              <a:spcBef>
                <a:spcPts val="548"/>
              </a:spcBef>
            </a:pPr>
            <a:r>
              <a:rPr sz="1575" b="1" spc="-8" dirty="0">
                <a:latin typeface="Carlito"/>
                <a:cs typeface="Carlito"/>
              </a:rPr>
              <a:t>B2</a:t>
            </a:r>
            <a:endParaRPr sz="1575">
              <a:latin typeface="Carlito"/>
              <a:cs typeface="Carlito"/>
            </a:endParaRPr>
          </a:p>
        </p:txBody>
      </p:sp>
      <p:sp>
        <p:nvSpPr>
          <p:cNvPr id="45" name="object 45"/>
          <p:cNvSpPr txBox="1"/>
          <p:nvPr/>
        </p:nvSpPr>
        <p:spPr>
          <a:xfrm>
            <a:off x="11499152" y="6281357"/>
            <a:ext cx="1645920" cy="688650"/>
          </a:xfrm>
          <a:prstGeom prst="rect">
            <a:avLst/>
          </a:prstGeom>
          <a:solidFill>
            <a:srgbClr val="7DB1E6"/>
          </a:solidFill>
        </p:spPr>
        <p:txBody>
          <a:bodyPr vert="horz" wrap="square" lIns="0" tIns="148590" rIns="0" bIns="0" rtlCol="0">
            <a:spAutoFit/>
          </a:bodyPr>
          <a:lstStyle/>
          <a:p>
            <a:pPr marL="953" algn="ctr">
              <a:lnSpc>
                <a:spcPts val="2055"/>
              </a:lnSpc>
              <a:spcBef>
                <a:spcPts val="1170"/>
              </a:spcBef>
            </a:pPr>
            <a:r>
              <a:rPr b="1" dirty="0">
                <a:latin typeface="Carlito"/>
                <a:cs typeface="Carlito"/>
              </a:rPr>
              <a:t>B1</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46" name="object 46"/>
          <p:cNvSpPr txBox="1"/>
          <p:nvPr/>
        </p:nvSpPr>
        <p:spPr>
          <a:xfrm>
            <a:off x="13373672" y="6281357"/>
            <a:ext cx="1645920" cy="688650"/>
          </a:xfrm>
          <a:prstGeom prst="rect">
            <a:avLst/>
          </a:prstGeom>
          <a:solidFill>
            <a:srgbClr val="7DB1E6"/>
          </a:solidFill>
        </p:spPr>
        <p:txBody>
          <a:bodyPr vert="horz" wrap="square" lIns="0" tIns="148590" rIns="0" bIns="0" rtlCol="0">
            <a:spAutoFit/>
          </a:bodyPr>
          <a:lstStyle/>
          <a:p>
            <a:pPr marL="953" algn="ctr">
              <a:lnSpc>
                <a:spcPts val="2055"/>
              </a:lnSpc>
              <a:spcBef>
                <a:spcPts val="1170"/>
              </a:spcBef>
            </a:pPr>
            <a:r>
              <a:rPr b="1" dirty="0">
                <a:latin typeface="Carlito"/>
                <a:cs typeface="Carlito"/>
              </a:rPr>
              <a:t>B2</a:t>
            </a:r>
            <a:endParaRPr>
              <a:latin typeface="Carlito"/>
              <a:cs typeface="Carlito"/>
            </a:endParaRPr>
          </a:p>
          <a:p>
            <a:pPr algn="ctr">
              <a:lnSpc>
                <a:spcPts val="2055"/>
              </a:lnSpc>
            </a:pPr>
            <a:r>
              <a:rPr b="1" spc="-15" dirty="0">
                <a:latin typeface="Carlito"/>
                <a:cs typeface="Carlito"/>
              </a:rPr>
              <a:t>Features</a:t>
            </a:r>
            <a:endParaRPr>
              <a:latin typeface="Carlito"/>
              <a:cs typeface="Carlito"/>
            </a:endParaRPr>
          </a:p>
        </p:txBody>
      </p:sp>
      <p:sp>
        <p:nvSpPr>
          <p:cNvPr id="47" name="object 47"/>
          <p:cNvSpPr/>
          <p:nvPr/>
        </p:nvSpPr>
        <p:spPr>
          <a:xfrm>
            <a:off x="12207431" y="5764148"/>
            <a:ext cx="2061210" cy="406718"/>
          </a:xfrm>
          <a:custGeom>
            <a:avLst/>
            <a:gdLst/>
            <a:ahLst/>
            <a:cxnLst/>
            <a:rect l="l" t="t" r="r" b="b"/>
            <a:pathLst>
              <a:path w="1374140" h="271145">
                <a:moveTo>
                  <a:pt x="58039" y="177800"/>
                </a:moveTo>
                <a:lnTo>
                  <a:pt x="45339" y="177800"/>
                </a:lnTo>
                <a:lnTo>
                  <a:pt x="45339" y="228600"/>
                </a:lnTo>
                <a:lnTo>
                  <a:pt x="58039" y="228600"/>
                </a:lnTo>
                <a:lnTo>
                  <a:pt x="58039" y="177800"/>
                </a:lnTo>
                <a:close/>
              </a:path>
              <a:path w="1374140" h="271145">
                <a:moveTo>
                  <a:pt x="58039" y="88900"/>
                </a:moveTo>
                <a:lnTo>
                  <a:pt x="45339" y="88900"/>
                </a:lnTo>
                <a:lnTo>
                  <a:pt x="45339" y="139700"/>
                </a:lnTo>
                <a:lnTo>
                  <a:pt x="58039" y="139700"/>
                </a:lnTo>
                <a:lnTo>
                  <a:pt x="58039" y="88900"/>
                </a:lnTo>
                <a:close/>
              </a:path>
              <a:path w="1374140" h="271145">
                <a:moveTo>
                  <a:pt x="58039" y="0"/>
                </a:moveTo>
                <a:lnTo>
                  <a:pt x="45339" y="0"/>
                </a:lnTo>
                <a:lnTo>
                  <a:pt x="45339" y="50800"/>
                </a:lnTo>
                <a:lnTo>
                  <a:pt x="58039" y="50800"/>
                </a:lnTo>
                <a:lnTo>
                  <a:pt x="58039" y="0"/>
                </a:lnTo>
                <a:close/>
              </a:path>
              <a:path w="1374140" h="271145">
                <a:moveTo>
                  <a:pt x="103378" y="182245"/>
                </a:moveTo>
                <a:lnTo>
                  <a:pt x="102362" y="178308"/>
                </a:lnTo>
                <a:lnTo>
                  <a:pt x="99314" y="176657"/>
                </a:lnTo>
                <a:lnTo>
                  <a:pt x="96266" y="174879"/>
                </a:lnTo>
                <a:lnTo>
                  <a:pt x="92456" y="175895"/>
                </a:lnTo>
                <a:lnTo>
                  <a:pt x="51689" y="245783"/>
                </a:lnTo>
                <a:lnTo>
                  <a:pt x="10922" y="175895"/>
                </a:lnTo>
                <a:lnTo>
                  <a:pt x="7112" y="174879"/>
                </a:lnTo>
                <a:lnTo>
                  <a:pt x="4064" y="176657"/>
                </a:lnTo>
                <a:lnTo>
                  <a:pt x="1016" y="178308"/>
                </a:lnTo>
                <a:lnTo>
                  <a:pt x="0" y="182245"/>
                </a:lnTo>
                <a:lnTo>
                  <a:pt x="51689" y="270891"/>
                </a:lnTo>
                <a:lnTo>
                  <a:pt x="60871" y="255143"/>
                </a:lnTo>
                <a:lnTo>
                  <a:pt x="103378" y="182245"/>
                </a:lnTo>
                <a:close/>
              </a:path>
              <a:path w="1374140" h="271145">
                <a:moveTo>
                  <a:pt x="1328293" y="177800"/>
                </a:moveTo>
                <a:lnTo>
                  <a:pt x="1315593" y="177800"/>
                </a:lnTo>
                <a:lnTo>
                  <a:pt x="1315593" y="228600"/>
                </a:lnTo>
                <a:lnTo>
                  <a:pt x="1328293" y="228600"/>
                </a:lnTo>
                <a:lnTo>
                  <a:pt x="1328293" y="177800"/>
                </a:lnTo>
                <a:close/>
              </a:path>
              <a:path w="1374140" h="271145">
                <a:moveTo>
                  <a:pt x="1328293" y="88900"/>
                </a:moveTo>
                <a:lnTo>
                  <a:pt x="1315593" y="88900"/>
                </a:lnTo>
                <a:lnTo>
                  <a:pt x="1315593" y="139700"/>
                </a:lnTo>
                <a:lnTo>
                  <a:pt x="1328293" y="139700"/>
                </a:lnTo>
                <a:lnTo>
                  <a:pt x="1328293" y="88900"/>
                </a:lnTo>
                <a:close/>
              </a:path>
              <a:path w="1374140" h="271145">
                <a:moveTo>
                  <a:pt x="1328293" y="0"/>
                </a:moveTo>
                <a:lnTo>
                  <a:pt x="1315593" y="0"/>
                </a:lnTo>
                <a:lnTo>
                  <a:pt x="1315593" y="50800"/>
                </a:lnTo>
                <a:lnTo>
                  <a:pt x="1328293" y="50800"/>
                </a:lnTo>
                <a:lnTo>
                  <a:pt x="1328293" y="0"/>
                </a:lnTo>
                <a:close/>
              </a:path>
              <a:path w="1374140" h="271145">
                <a:moveTo>
                  <a:pt x="1373632" y="182245"/>
                </a:moveTo>
                <a:lnTo>
                  <a:pt x="1372616" y="178308"/>
                </a:lnTo>
                <a:lnTo>
                  <a:pt x="1369568" y="176657"/>
                </a:lnTo>
                <a:lnTo>
                  <a:pt x="1366520" y="174879"/>
                </a:lnTo>
                <a:lnTo>
                  <a:pt x="1362710" y="175895"/>
                </a:lnTo>
                <a:lnTo>
                  <a:pt x="1321943" y="245783"/>
                </a:lnTo>
                <a:lnTo>
                  <a:pt x="1281176" y="175895"/>
                </a:lnTo>
                <a:lnTo>
                  <a:pt x="1277366" y="174879"/>
                </a:lnTo>
                <a:lnTo>
                  <a:pt x="1274318" y="176657"/>
                </a:lnTo>
                <a:lnTo>
                  <a:pt x="1271270" y="178308"/>
                </a:lnTo>
                <a:lnTo>
                  <a:pt x="1270254" y="182245"/>
                </a:lnTo>
                <a:lnTo>
                  <a:pt x="1321943" y="270891"/>
                </a:lnTo>
                <a:lnTo>
                  <a:pt x="1331125" y="255143"/>
                </a:lnTo>
                <a:lnTo>
                  <a:pt x="1373632" y="182245"/>
                </a:lnTo>
                <a:close/>
              </a:path>
            </a:pathLst>
          </a:custGeom>
          <a:solidFill>
            <a:srgbClr val="4966AC"/>
          </a:solidFill>
        </p:spPr>
        <p:txBody>
          <a:bodyPr wrap="square" lIns="0" tIns="0" rIns="0" bIns="0" rtlCol="0"/>
          <a:lstStyle/>
          <a:p>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1"/>
            <a:ext cx="8361425" cy="1004121"/>
          </a:xfrm>
          <a:prstGeom prst="rect">
            <a:avLst/>
          </a:prstGeom>
        </p:spPr>
        <p:txBody>
          <a:bodyPr vert="horz" wrap="square" lIns="0" tIns="19050" rIns="0" bIns="0" rtlCol="0">
            <a:spAutoFit/>
          </a:bodyPr>
          <a:lstStyle/>
          <a:p>
            <a:pPr marL="19050">
              <a:spcBef>
                <a:spcPts val="150"/>
              </a:spcBef>
            </a:pPr>
            <a:r>
              <a:rPr spc="-533" dirty="0"/>
              <a:t>Roles </a:t>
            </a:r>
            <a:r>
              <a:rPr spc="-344" dirty="0"/>
              <a:t>and</a:t>
            </a:r>
            <a:r>
              <a:rPr spc="-300" dirty="0"/>
              <a:t> </a:t>
            </a:r>
            <a:r>
              <a:rPr spc="-248" dirty="0"/>
              <a:t>responsibilities</a:t>
            </a:r>
          </a:p>
        </p:txBody>
      </p:sp>
      <p:sp>
        <p:nvSpPr>
          <p:cNvPr id="3" name="object 3"/>
          <p:cNvSpPr/>
          <p:nvPr/>
        </p:nvSpPr>
        <p:spPr>
          <a:xfrm>
            <a:off x="7835264" y="1488186"/>
            <a:ext cx="6342507" cy="6343650"/>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8908923" y="671322"/>
            <a:ext cx="4196715" cy="941604"/>
          </a:xfrm>
          <a:prstGeom prst="rect">
            <a:avLst/>
          </a:prstGeom>
        </p:spPr>
        <p:txBody>
          <a:bodyPr vert="horz" wrap="square" lIns="0" tIns="18098" rIns="0" bIns="0" rtlCol="0">
            <a:spAutoFit/>
          </a:bodyPr>
          <a:lstStyle/>
          <a:p>
            <a:pPr marL="1689735" marR="7620" indent="-1671638">
              <a:spcBef>
                <a:spcPts val="143"/>
              </a:spcBef>
            </a:pPr>
            <a:r>
              <a:rPr sz="3000" b="1" spc="-15" dirty="0">
                <a:solidFill>
                  <a:srgbClr val="0075B1"/>
                </a:solidFill>
                <a:latin typeface="Carlito"/>
                <a:cs typeface="Carlito"/>
              </a:rPr>
              <a:t>Development </a:t>
            </a:r>
            <a:r>
              <a:rPr sz="3000" b="1" spc="-8" dirty="0">
                <a:solidFill>
                  <a:srgbClr val="0075B1"/>
                </a:solidFill>
                <a:latin typeface="Carlito"/>
                <a:cs typeface="Carlito"/>
              </a:rPr>
              <a:t>(or delivery)  </a:t>
            </a:r>
            <a:r>
              <a:rPr sz="3000" b="1" spc="-23" dirty="0">
                <a:solidFill>
                  <a:srgbClr val="0075B1"/>
                </a:solidFill>
                <a:latin typeface="Carlito"/>
                <a:cs typeface="Carlito"/>
              </a:rPr>
              <a:t>team</a:t>
            </a:r>
            <a:endParaRPr sz="3000" dirty="0">
              <a:latin typeface="Carlito"/>
              <a:cs typeface="Carlito"/>
            </a:endParaRPr>
          </a:p>
        </p:txBody>
      </p:sp>
      <p:sp>
        <p:nvSpPr>
          <p:cNvPr id="5" name="object 5"/>
          <p:cNvSpPr txBox="1"/>
          <p:nvPr/>
        </p:nvSpPr>
        <p:spPr>
          <a:xfrm>
            <a:off x="9800843" y="8227694"/>
            <a:ext cx="2434590" cy="479940"/>
          </a:xfrm>
          <a:prstGeom prst="rect">
            <a:avLst/>
          </a:prstGeom>
        </p:spPr>
        <p:txBody>
          <a:bodyPr vert="horz" wrap="square" lIns="0" tIns="18098" rIns="0" bIns="0" rtlCol="0">
            <a:spAutoFit/>
          </a:bodyPr>
          <a:lstStyle/>
          <a:p>
            <a:pPr marL="19050">
              <a:spcBef>
                <a:spcPts val="143"/>
              </a:spcBef>
            </a:pPr>
            <a:r>
              <a:rPr sz="3000" b="1" spc="-15" dirty="0">
                <a:solidFill>
                  <a:srgbClr val="0075B1"/>
                </a:solidFill>
                <a:latin typeface="Carlito"/>
                <a:cs typeface="Carlito"/>
              </a:rPr>
              <a:t>Product</a:t>
            </a:r>
            <a:r>
              <a:rPr sz="3000" b="1" spc="-60" dirty="0">
                <a:solidFill>
                  <a:srgbClr val="0075B1"/>
                </a:solidFill>
                <a:latin typeface="Carlito"/>
                <a:cs typeface="Carlito"/>
              </a:rPr>
              <a:t> </a:t>
            </a:r>
            <a:r>
              <a:rPr sz="3000" b="1" spc="-15" dirty="0">
                <a:solidFill>
                  <a:srgbClr val="0075B1"/>
                </a:solidFill>
                <a:latin typeface="Carlito"/>
                <a:cs typeface="Carlito"/>
              </a:rPr>
              <a:t>Owner</a:t>
            </a:r>
            <a:endParaRPr sz="3000">
              <a:latin typeface="Carlito"/>
              <a:cs typeface="Carlito"/>
            </a:endParaRPr>
          </a:p>
        </p:txBody>
      </p:sp>
      <p:sp>
        <p:nvSpPr>
          <p:cNvPr id="6" name="object 6"/>
          <p:cNvSpPr txBox="1"/>
          <p:nvPr/>
        </p:nvSpPr>
        <p:spPr>
          <a:xfrm>
            <a:off x="5401438" y="6006083"/>
            <a:ext cx="2237423" cy="479940"/>
          </a:xfrm>
          <a:prstGeom prst="rect">
            <a:avLst/>
          </a:prstGeom>
        </p:spPr>
        <p:txBody>
          <a:bodyPr vert="horz" wrap="square" lIns="0" tIns="18098" rIns="0" bIns="0" rtlCol="0">
            <a:spAutoFit/>
          </a:bodyPr>
          <a:lstStyle/>
          <a:p>
            <a:pPr marL="19050">
              <a:spcBef>
                <a:spcPts val="143"/>
              </a:spcBef>
            </a:pPr>
            <a:r>
              <a:rPr sz="3000" b="1" spc="-8" dirty="0">
                <a:solidFill>
                  <a:srgbClr val="0075B1"/>
                </a:solidFill>
                <a:latin typeface="Carlito"/>
                <a:cs typeface="Carlito"/>
              </a:rPr>
              <a:t>Scrum</a:t>
            </a:r>
            <a:r>
              <a:rPr sz="3000" b="1" spc="-68" dirty="0">
                <a:solidFill>
                  <a:srgbClr val="0075B1"/>
                </a:solidFill>
                <a:latin typeface="Carlito"/>
                <a:cs typeface="Carlito"/>
              </a:rPr>
              <a:t> </a:t>
            </a:r>
            <a:r>
              <a:rPr sz="3000" b="1" spc="-23" dirty="0">
                <a:solidFill>
                  <a:srgbClr val="0075B1"/>
                </a:solidFill>
                <a:latin typeface="Carlito"/>
                <a:cs typeface="Carlito"/>
              </a:rPr>
              <a:t>Master</a:t>
            </a:r>
            <a:endParaRPr sz="3000">
              <a:latin typeface="Carlito"/>
              <a:cs typeface="Carlito"/>
            </a:endParaRPr>
          </a:p>
        </p:txBody>
      </p:sp>
      <p:grpSp>
        <p:nvGrpSpPr>
          <p:cNvPr id="7" name="object 7"/>
          <p:cNvGrpSpPr/>
          <p:nvPr/>
        </p:nvGrpSpPr>
        <p:grpSpPr>
          <a:xfrm>
            <a:off x="5188076" y="2782061"/>
            <a:ext cx="12834938" cy="4987290"/>
            <a:chOff x="3458717" y="1854707"/>
            <a:chExt cx="8556625" cy="3324860"/>
          </a:xfrm>
        </p:grpSpPr>
        <p:sp>
          <p:nvSpPr>
            <p:cNvPr id="8" name="object 8"/>
            <p:cNvSpPr/>
            <p:nvPr/>
          </p:nvSpPr>
          <p:spPr>
            <a:xfrm>
              <a:off x="3458717" y="1854707"/>
              <a:ext cx="1939289" cy="1939289"/>
            </a:xfrm>
            <a:prstGeom prst="rect">
              <a:avLst/>
            </a:prstGeom>
            <a:blipFill>
              <a:blip r:embed="rId3" cstate="print"/>
              <a:stretch>
                <a:fillRect/>
              </a:stretch>
            </a:blipFill>
          </p:spPr>
          <p:txBody>
            <a:bodyPr wrap="square" lIns="0" tIns="0" rIns="0" bIns="0" rtlCol="0"/>
            <a:lstStyle/>
            <a:p>
              <a:endParaRPr sz="2700"/>
            </a:p>
          </p:txBody>
        </p:sp>
        <p:sp>
          <p:nvSpPr>
            <p:cNvPr id="9" name="object 9"/>
            <p:cNvSpPr/>
            <p:nvPr/>
          </p:nvSpPr>
          <p:spPr>
            <a:xfrm>
              <a:off x="8483219" y="3841241"/>
              <a:ext cx="3531870" cy="1337818"/>
            </a:xfrm>
            <a:prstGeom prst="rect">
              <a:avLst/>
            </a:prstGeom>
            <a:blipFill>
              <a:blip r:embed="rId4" cstate="print"/>
              <a:stretch>
                <a:fillRect/>
              </a:stretch>
            </a:blipFill>
          </p:spPr>
          <p:txBody>
            <a:bodyPr wrap="square" lIns="0" tIns="0" rIns="0" bIns="0" rtlCol="0"/>
            <a:lstStyle/>
            <a:p>
              <a:endParaRPr sz="2700"/>
            </a:p>
          </p:txBody>
        </p:sp>
      </p:grpSp>
      <p:sp>
        <p:nvSpPr>
          <p:cNvPr id="10" name="object 10"/>
          <p:cNvSpPr txBox="1"/>
          <p:nvPr/>
        </p:nvSpPr>
        <p:spPr>
          <a:xfrm>
            <a:off x="628268" y="1238630"/>
            <a:ext cx="3382328" cy="341440"/>
          </a:xfrm>
          <a:prstGeom prst="rect">
            <a:avLst/>
          </a:prstGeom>
        </p:spPr>
        <p:txBody>
          <a:bodyPr vert="horz" wrap="square" lIns="0" tIns="18098" rIns="0" bIns="0" rtlCol="0">
            <a:spAutoFit/>
          </a:bodyPr>
          <a:lstStyle/>
          <a:p>
            <a:pPr marL="19050">
              <a:spcBef>
                <a:spcPts val="143"/>
              </a:spcBef>
            </a:pPr>
            <a:r>
              <a:rPr sz="2100" b="1" spc="-8" dirty="0">
                <a:solidFill>
                  <a:srgbClr val="0075B1"/>
                </a:solidFill>
                <a:latin typeface="Carlito"/>
                <a:cs typeface="Carlito"/>
              </a:rPr>
              <a:t>Scrum </a:t>
            </a:r>
            <a:r>
              <a:rPr sz="2100" b="1" spc="-15" dirty="0">
                <a:solidFill>
                  <a:srgbClr val="0075B1"/>
                </a:solidFill>
                <a:latin typeface="Carlito"/>
                <a:cs typeface="Carlito"/>
              </a:rPr>
              <a:t>Master </a:t>
            </a:r>
            <a:r>
              <a:rPr sz="2100" b="1" spc="-8" dirty="0">
                <a:solidFill>
                  <a:srgbClr val="0075B1"/>
                </a:solidFill>
                <a:latin typeface="Carlito"/>
                <a:cs typeface="Carlito"/>
              </a:rPr>
              <a:t>responsibilities</a:t>
            </a:r>
            <a:r>
              <a:rPr sz="2100" spc="-8" dirty="0">
                <a:solidFill>
                  <a:srgbClr val="0075B1"/>
                </a:solidFill>
                <a:latin typeface="Carlito"/>
                <a:cs typeface="Carlito"/>
              </a:rPr>
              <a:t>:</a:t>
            </a:r>
            <a:endParaRPr sz="2100">
              <a:latin typeface="Carlito"/>
              <a:cs typeface="Carlito"/>
            </a:endParaRPr>
          </a:p>
        </p:txBody>
      </p:sp>
      <p:sp>
        <p:nvSpPr>
          <p:cNvPr id="11" name="object 11"/>
          <p:cNvSpPr txBox="1"/>
          <p:nvPr/>
        </p:nvSpPr>
        <p:spPr>
          <a:xfrm>
            <a:off x="628268" y="1558212"/>
            <a:ext cx="4174808" cy="4705134"/>
          </a:xfrm>
          <a:prstGeom prst="rect">
            <a:avLst/>
          </a:prstGeom>
        </p:spPr>
        <p:txBody>
          <a:bodyPr vert="horz" wrap="square" lIns="0" tIns="133350" rIns="0" bIns="0" rtlCol="0">
            <a:spAutoFit/>
          </a:bodyPr>
          <a:lstStyle/>
          <a:p>
            <a:pPr marL="273368" indent="-255270">
              <a:spcBef>
                <a:spcPts val="1050"/>
              </a:spcBef>
              <a:buFont typeface="Arial"/>
              <a:buChar char="•"/>
              <a:tabLst>
                <a:tab pos="274320" algn="l"/>
              </a:tabLst>
            </a:pPr>
            <a:r>
              <a:rPr sz="2100" spc="-8" dirty="0">
                <a:solidFill>
                  <a:srgbClr val="0075B1"/>
                </a:solidFill>
                <a:latin typeface="Carlito"/>
                <a:cs typeface="Carlito"/>
              </a:rPr>
              <a:t>Leads the Scrum</a:t>
            </a:r>
            <a:r>
              <a:rPr sz="2100" spc="-15" dirty="0">
                <a:solidFill>
                  <a:srgbClr val="0075B1"/>
                </a:solidFill>
                <a:latin typeface="Carlito"/>
                <a:cs typeface="Carlito"/>
              </a:rPr>
              <a:t> team</a:t>
            </a:r>
            <a:endParaRPr sz="2100">
              <a:latin typeface="Carlito"/>
              <a:cs typeface="Carlito"/>
            </a:endParaRPr>
          </a:p>
          <a:p>
            <a:pPr marL="273368" marR="660083" indent="-255270">
              <a:spcBef>
                <a:spcPts val="900"/>
              </a:spcBef>
              <a:buFont typeface="Arial"/>
              <a:buChar char="•"/>
              <a:tabLst>
                <a:tab pos="274320" algn="l"/>
              </a:tabLst>
            </a:pPr>
            <a:r>
              <a:rPr sz="2100" spc="-8" dirty="0">
                <a:solidFill>
                  <a:srgbClr val="0075B1"/>
                </a:solidFill>
                <a:latin typeface="Carlito"/>
                <a:cs typeface="Carlito"/>
              </a:rPr>
              <a:t>Guides the </a:t>
            </a:r>
            <a:r>
              <a:rPr sz="2100" spc="-15" dirty="0">
                <a:solidFill>
                  <a:srgbClr val="0075B1"/>
                </a:solidFill>
                <a:latin typeface="Carlito"/>
                <a:cs typeface="Carlito"/>
              </a:rPr>
              <a:t>Product Owner </a:t>
            </a:r>
            <a:r>
              <a:rPr sz="2100" spc="-8" dirty="0">
                <a:solidFill>
                  <a:srgbClr val="0075B1"/>
                </a:solidFill>
                <a:latin typeface="Carlito"/>
                <a:cs typeface="Carlito"/>
              </a:rPr>
              <a:t>in  </a:t>
            </a:r>
            <a:r>
              <a:rPr sz="2100" spc="-15" dirty="0">
                <a:solidFill>
                  <a:srgbClr val="0075B1"/>
                </a:solidFill>
                <a:latin typeface="Carlito"/>
                <a:cs typeface="Carlito"/>
              </a:rPr>
              <a:t>defining </a:t>
            </a:r>
            <a:r>
              <a:rPr sz="2100" spc="-8" dirty="0">
                <a:solidFill>
                  <a:srgbClr val="0075B1"/>
                </a:solidFill>
                <a:latin typeface="Carlito"/>
                <a:cs typeface="Carlito"/>
              </a:rPr>
              <a:t>the </a:t>
            </a:r>
            <a:r>
              <a:rPr sz="2100" spc="-15" dirty="0">
                <a:solidFill>
                  <a:srgbClr val="0075B1"/>
                </a:solidFill>
                <a:latin typeface="Carlito"/>
                <a:cs typeface="Carlito"/>
              </a:rPr>
              <a:t>backlog</a:t>
            </a:r>
            <a:r>
              <a:rPr sz="2100" spc="98" dirty="0">
                <a:solidFill>
                  <a:srgbClr val="0075B1"/>
                </a:solidFill>
                <a:latin typeface="Carlito"/>
                <a:cs typeface="Carlito"/>
              </a:rPr>
              <a:t> </a:t>
            </a:r>
            <a:r>
              <a:rPr sz="2100" spc="-15" dirty="0">
                <a:solidFill>
                  <a:srgbClr val="0075B1"/>
                </a:solidFill>
                <a:latin typeface="Carlito"/>
                <a:cs typeface="Carlito"/>
              </a:rPr>
              <a:t>priorities</a:t>
            </a:r>
            <a:endParaRPr sz="2100">
              <a:latin typeface="Carlito"/>
              <a:cs typeface="Carlito"/>
            </a:endParaRPr>
          </a:p>
          <a:p>
            <a:pPr marL="273368" marR="992505" indent="-255270">
              <a:spcBef>
                <a:spcPts val="900"/>
              </a:spcBef>
              <a:buFont typeface="Arial"/>
              <a:buChar char="•"/>
              <a:tabLst>
                <a:tab pos="274320" algn="l"/>
              </a:tabLst>
            </a:pPr>
            <a:r>
              <a:rPr sz="2100" spc="-30" dirty="0">
                <a:solidFill>
                  <a:srgbClr val="0075B1"/>
                </a:solidFill>
                <a:latin typeface="Carlito"/>
                <a:cs typeface="Carlito"/>
              </a:rPr>
              <a:t>Works </a:t>
            </a:r>
            <a:r>
              <a:rPr sz="2100" spc="-15" dirty="0">
                <a:solidFill>
                  <a:srgbClr val="0075B1"/>
                </a:solidFill>
                <a:latin typeface="Carlito"/>
                <a:cs typeface="Carlito"/>
              </a:rPr>
              <a:t>to ensure </a:t>
            </a:r>
            <a:r>
              <a:rPr sz="2100" spc="-8" dirty="0">
                <a:solidFill>
                  <a:srgbClr val="0075B1"/>
                </a:solidFill>
                <a:latin typeface="Carlito"/>
                <a:cs typeface="Carlito"/>
              </a:rPr>
              <a:t>the </a:t>
            </a:r>
            <a:r>
              <a:rPr sz="2100" spc="-15" dirty="0">
                <a:solidFill>
                  <a:srgbClr val="0075B1"/>
                </a:solidFill>
                <a:latin typeface="Carlito"/>
                <a:cs typeface="Carlito"/>
              </a:rPr>
              <a:t>Sprint  commitments are</a:t>
            </a:r>
            <a:r>
              <a:rPr sz="2100" spc="15" dirty="0">
                <a:solidFill>
                  <a:srgbClr val="0075B1"/>
                </a:solidFill>
                <a:latin typeface="Carlito"/>
                <a:cs typeface="Carlito"/>
              </a:rPr>
              <a:t> </a:t>
            </a:r>
            <a:r>
              <a:rPr sz="2100" spc="-8" dirty="0">
                <a:solidFill>
                  <a:srgbClr val="0075B1"/>
                </a:solidFill>
                <a:latin typeface="Carlito"/>
                <a:cs typeface="Carlito"/>
              </a:rPr>
              <a:t>met</a:t>
            </a:r>
            <a:endParaRPr sz="2100">
              <a:latin typeface="Carlito"/>
              <a:cs typeface="Carlito"/>
            </a:endParaRPr>
          </a:p>
          <a:p>
            <a:pPr marL="273368" marR="7620" indent="-255270">
              <a:spcBef>
                <a:spcPts val="900"/>
              </a:spcBef>
              <a:buFont typeface="Arial"/>
              <a:buChar char="•"/>
              <a:tabLst>
                <a:tab pos="274320" algn="l"/>
              </a:tabLst>
            </a:pPr>
            <a:r>
              <a:rPr sz="2100" spc="-30" dirty="0">
                <a:solidFill>
                  <a:srgbClr val="0075B1"/>
                </a:solidFill>
                <a:latin typeface="Carlito"/>
                <a:cs typeface="Carlito"/>
              </a:rPr>
              <a:t>Works </a:t>
            </a:r>
            <a:r>
              <a:rPr sz="2100" spc="-15" dirty="0">
                <a:solidFill>
                  <a:srgbClr val="0075B1"/>
                </a:solidFill>
                <a:latin typeface="Carlito"/>
                <a:cs typeface="Carlito"/>
              </a:rPr>
              <a:t>to remove roadblocks </a:t>
            </a:r>
            <a:r>
              <a:rPr sz="2100" spc="-23" dirty="0">
                <a:solidFill>
                  <a:srgbClr val="0075B1"/>
                </a:solidFill>
                <a:latin typeface="Carlito"/>
                <a:cs typeface="Carlito"/>
              </a:rPr>
              <a:t>for </a:t>
            </a:r>
            <a:r>
              <a:rPr sz="2100" spc="-8" dirty="0">
                <a:solidFill>
                  <a:srgbClr val="0075B1"/>
                </a:solidFill>
                <a:latin typeface="Carlito"/>
                <a:cs typeface="Carlito"/>
              </a:rPr>
              <a:t>the  </a:t>
            </a:r>
            <a:r>
              <a:rPr sz="2100" spc="-15" dirty="0">
                <a:solidFill>
                  <a:srgbClr val="0075B1"/>
                </a:solidFill>
                <a:latin typeface="Carlito"/>
                <a:cs typeface="Carlito"/>
              </a:rPr>
              <a:t>development</a:t>
            </a:r>
            <a:r>
              <a:rPr sz="2100" spc="23" dirty="0">
                <a:solidFill>
                  <a:srgbClr val="0075B1"/>
                </a:solidFill>
                <a:latin typeface="Carlito"/>
                <a:cs typeface="Carlito"/>
              </a:rPr>
              <a:t> </a:t>
            </a:r>
            <a:r>
              <a:rPr sz="2100" spc="-15" dirty="0">
                <a:solidFill>
                  <a:srgbClr val="0075B1"/>
                </a:solidFill>
                <a:latin typeface="Carlito"/>
                <a:cs typeface="Carlito"/>
              </a:rPr>
              <a:t>team</a:t>
            </a:r>
            <a:endParaRPr sz="2100">
              <a:latin typeface="Carlito"/>
              <a:cs typeface="Carlito"/>
            </a:endParaRPr>
          </a:p>
          <a:p>
            <a:pPr marL="273368" marR="84773" indent="-255270">
              <a:spcBef>
                <a:spcPts val="900"/>
              </a:spcBef>
              <a:buFont typeface="Arial"/>
              <a:buChar char="•"/>
              <a:tabLst>
                <a:tab pos="274320" algn="l"/>
              </a:tabLst>
            </a:pPr>
            <a:r>
              <a:rPr sz="2100" spc="-15" dirty="0">
                <a:solidFill>
                  <a:srgbClr val="0075B1"/>
                </a:solidFill>
                <a:latin typeface="Carlito"/>
                <a:cs typeface="Carlito"/>
              </a:rPr>
              <a:t>Facilitates Daily </a:t>
            </a:r>
            <a:r>
              <a:rPr sz="2100" spc="-8" dirty="0">
                <a:solidFill>
                  <a:srgbClr val="0075B1"/>
                </a:solidFill>
                <a:latin typeface="Carlito"/>
                <a:cs typeface="Carlito"/>
              </a:rPr>
              <a:t>Stand-Up meetings  </a:t>
            </a:r>
            <a:r>
              <a:rPr sz="2100" spc="-15" dirty="0">
                <a:solidFill>
                  <a:srgbClr val="0075B1"/>
                </a:solidFill>
                <a:latin typeface="Carlito"/>
                <a:cs typeface="Carlito"/>
              </a:rPr>
              <a:t>(DSUs)</a:t>
            </a:r>
            <a:endParaRPr sz="2100">
              <a:latin typeface="Carlito"/>
              <a:cs typeface="Carlito"/>
            </a:endParaRPr>
          </a:p>
          <a:p>
            <a:pPr marL="273368" indent="-255270">
              <a:spcBef>
                <a:spcPts val="900"/>
              </a:spcBef>
              <a:buFont typeface="Arial"/>
              <a:buChar char="•"/>
              <a:tabLst>
                <a:tab pos="274320" algn="l"/>
              </a:tabLst>
            </a:pPr>
            <a:r>
              <a:rPr sz="2100" spc="-15" dirty="0">
                <a:solidFill>
                  <a:srgbClr val="0075B1"/>
                </a:solidFill>
                <a:latin typeface="Carlito"/>
                <a:cs typeface="Carlito"/>
              </a:rPr>
              <a:t>Facilitates </a:t>
            </a:r>
            <a:r>
              <a:rPr sz="2100" spc="-8" dirty="0">
                <a:solidFill>
                  <a:srgbClr val="0075B1"/>
                </a:solidFill>
                <a:latin typeface="Carlito"/>
                <a:cs typeface="Carlito"/>
              </a:rPr>
              <a:t>Demo</a:t>
            </a:r>
            <a:r>
              <a:rPr sz="2100" spc="23" dirty="0">
                <a:solidFill>
                  <a:srgbClr val="0075B1"/>
                </a:solidFill>
                <a:latin typeface="Carlito"/>
                <a:cs typeface="Carlito"/>
              </a:rPr>
              <a:t> </a:t>
            </a:r>
            <a:r>
              <a:rPr sz="2100" spc="-15" dirty="0">
                <a:solidFill>
                  <a:srgbClr val="0075B1"/>
                </a:solidFill>
                <a:latin typeface="Carlito"/>
                <a:cs typeface="Carlito"/>
              </a:rPr>
              <a:t>Sessions</a:t>
            </a:r>
            <a:endParaRPr sz="2100">
              <a:latin typeface="Carlito"/>
              <a:cs typeface="Carlito"/>
            </a:endParaRPr>
          </a:p>
          <a:p>
            <a:pPr marL="273368" marR="354330" indent="-255270">
              <a:spcBef>
                <a:spcPts val="900"/>
              </a:spcBef>
              <a:buFont typeface="Arial"/>
              <a:buChar char="•"/>
              <a:tabLst>
                <a:tab pos="274320" algn="l"/>
              </a:tabLst>
            </a:pPr>
            <a:r>
              <a:rPr sz="2100" spc="-15" dirty="0">
                <a:solidFill>
                  <a:srgbClr val="0075B1"/>
                </a:solidFill>
                <a:latin typeface="Carlito"/>
                <a:cs typeface="Carlito"/>
              </a:rPr>
              <a:t>Facilitates backlog grooming </a:t>
            </a:r>
            <a:r>
              <a:rPr sz="2100" spc="-8" dirty="0">
                <a:solidFill>
                  <a:srgbClr val="0075B1"/>
                </a:solidFill>
                <a:latin typeface="Carlito"/>
                <a:cs typeface="Carlito"/>
              </a:rPr>
              <a:t>and  </a:t>
            </a:r>
            <a:r>
              <a:rPr sz="2100" spc="-15" dirty="0">
                <a:solidFill>
                  <a:srgbClr val="0075B1"/>
                </a:solidFill>
                <a:latin typeface="Carlito"/>
                <a:cs typeface="Carlito"/>
              </a:rPr>
              <a:t>Retrospective</a:t>
            </a:r>
            <a:r>
              <a:rPr sz="2100" spc="23" dirty="0">
                <a:solidFill>
                  <a:srgbClr val="0075B1"/>
                </a:solidFill>
                <a:latin typeface="Carlito"/>
                <a:cs typeface="Carlito"/>
              </a:rPr>
              <a:t> </a:t>
            </a:r>
            <a:r>
              <a:rPr sz="2100" spc="-15" dirty="0">
                <a:solidFill>
                  <a:srgbClr val="0075B1"/>
                </a:solidFill>
                <a:latin typeface="Carlito"/>
                <a:cs typeface="Carlito"/>
              </a:rPr>
              <a:t>sessions</a:t>
            </a:r>
            <a:endParaRPr sz="2100">
              <a:latin typeface="Carlito"/>
              <a:cs typeface="Carlito"/>
            </a:endParaRPr>
          </a:p>
        </p:txBody>
      </p:sp>
      <p:sp>
        <p:nvSpPr>
          <p:cNvPr id="12" name="object 12"/>
          <p:cNvSpPr txBox="1"/>
          <p:nvPr/>
        </p:nvSpPr>
        <p:spPr>
          <a:xfrm>
            <a:off x="3890009" y="7530847"/>
            <a:ext cx="3521393" cy="342401"/>
          </a:xfrm>
          <a:prstGeom prst="rect">
            <a:avLst/>
          </a:prstGeom>
        </p:spPr>
        <p:txBody>
          <a:bodyPr vert="horz" wrap="square" lIns="0" tIns="19050" rIns="0" bIns="0" rtlCol="0">
            <a:spAutoFit/>
          </a:bodyPr>
          <a:lstStyle/>
          <a:p>
            <a:pPr marL="19050">
              <a:spcBef>
                <a:spcPts val="150"/>
              </a:spcBef>
            </a:pPr>
            <a:r>
              <a:rPr sz="2100" b="1" spc="-8" dirty="0">
                <a:solidFill>
                  <a:srgbClr val="0075B1"/>
                </a:solidFill>
                <a:latin typeface="Carlito"/>
                <a:cs typeface="Carlito"/>
              </a:rPr>
              <a:t>Product Owner</a:t>
            </a:r>
            <a:r>
              <a:rPr sz="2100" b="1" spc="-53" dirty="0">
                <a:solidFill>
                  <a:srgbClr val="0075B1"/>
                </a:solidFill>
                <a:latin typeface="Carlito"/>
                <a:cs typeface="Carlito"/>
              </a:rPr>
              <a:t> </a:t>
            </a:r>
            <a:r>
              <a:rPr sz="2100" b="1" spc="-8" dirty="0">
                <a:solidFill>
                  <a:srgbClr val="0075B1"/>
                </a:solidFill>
                <a:latin typeface="Carlito"/>
                <a:cs typeface="Carlito"/>
              </a:rPr>
              <a:t>responsibilities</a:t>
            </a:r>
            <a:r>
              <a:rPr sz="2100" spc="-8" dirty="0">
                <a:solidFill>
                  <a:srgbClr val="0075B1"/>
                </a:solidFill>
                <a:latin typeface="Carlito"/>
                <a:cs typeface="Carlito"/>
              </a:rPr>
              <a:t>:</a:t>
            </a:r>
            <a:endParaRPr sz="2100">
              <a:latin typeface="Carlito"/>
              <a:cs typeface="Carlito"/>
            </a:endParaRPr>
          </a:p>
        </p:txBody>
      </p:sp>
      <p:sp>
        <p:nvSpPr>
          <p:cNvPr id="13" name="object 13"/>
          <p:cNvSpPr txBox="1"/>
          <p:nvPr/>
        </p:nvSpPr>
        <p:spPr>
          <a:xfrm>
            <a:off x="3890009" y="7851191"/>
            <a:ext cx="5749290" cy="2212144"/>
          </a:xfrm>
          <a:prstGeom prst="rect">
            <a:avLst/>
          </a:prstGeom>
        </p:spPr>
        <p:txBody>
          <a:bodyPr vert="horz" wrap="square" lIns="0" tIns="133350" rIns="0" bIns="0" rtlCol="0">
            <a:spAutoFit/>
          </a:bodyPr>
          <a:lstStyle/>
          <a:p>
            <a:pPr marL="273368" indent="-255270">
              <a:spcBef>
                <a:spcPts val="1050"/>
              </a:spcBef>
              <a:buFont typeface="Arial"/>
              <a:buChar char="•"/>
              <a:tabLst>
                <a:tab pos="274320" algn="l"/>
              </a:tabLst>
            </a:pPr>
            <a:r>
              <a:rPr sz="2100" spc="-8" dirty="0">
                <a:solidFill>
                  <a:srgbClr val="0075B1"/>
                </a:solidFill>
                <a:latin typeface="Carlito"/>
                <a:cs typeface="Carlito"/>
              </a:rPr>
              <a:t>Is or </a:t>
            </a:r>
            <a:r>
              <a:rPr sz="2100" spc="-15" dirty="0">
                <a:solidFill>
                  <a:srgbClr val="0075B1"/>
                </a:solidFill>
                <a:latin typeface="Carlito"/>
                <a:cs typeface="Carlito"/>
              </a:rPr>
              <a:t>represents </a:t>
            </a:r>
            <a:r>
              <a:rPr sz="2100" spc="-8" dirty="0">
                <a:solidFill>
                  <a:srgbClr val="0075B1"/>
                </a:solidFill>
                <a:latin typeface="Carlito"/>
                <a:cs typeface="Carlito"/>
              </a:rPr>
              <a:t>the </a:t>
            </a:r>
            <a:r>
              <a:rPr sz="2100" spc="-15" dirty="0">
                <a:solidFill>
                  <a:srgbClr val="0075B1"/>
                </a:solidFill>
                <a:latin typeface="Carlito"/>
                <a:cs typeface="Carlito"/>
              </a:rPr>
              <a:t>product's customer </a:t>
            </a:r>
            <a:r>
              <a:rPr sz="2100" spc="-8" dirty="0">
                <a:solidFill>
                  <a:srgbClr val="0075B1"/>
                </a:solidFill>
                <a:latin typeface="Carlito"/>
                <a:cs typeface="Carlito"/>
              </a:rPr>
              <a:t>or</a:t>
            </a:r>
            <a:r>
              <a:rPr sz="2100" spc="113" dirty="0">
                <a:solidFill>
                  <a:srgbClr val="0075B1"/>
                </a:solidFill>
                <a:latin typeface="Carlito"/>
                <a:cs typeface="Carlito"/>
              </a:rPr>
              <a:t> </a:t>
            </a:r>
            <a:r>
              <a:rPr sz="2100" spc="-15" dirty="0">
                <a:solidFill>
                  <a:srgbClr val="0075B1"/>
                </a:solidFill>
                <a:latin typeface="Carlito"/>
                <a:cs typeface="Carlito"/>
              </a:rPr>
              <a:t>user</a:t>
            </a:r>
            <a:endParaRPr sz="2100">
              <a:latin typeface="Carlito"/>
              <a:cs typeface="Carlito"/>
            </a:endParaRPr>
          </a:p>
          <a:p>
            <a:pPr marL="273368" indent="-255270">
              <a:spcBef>
                <a:spcPts val="900"/>
              </a:spcBef>
              <a:buFont typeface="Arial"/>
              <a:buChar char="•"/>
              <a:tabLst>
                <a:tab pos="274320" algn="l"/>
              </a:tabLst>
            </a:pPr>
            <a:r>
              <a:rPr sz="2100" spc="-15" dirty="0">
                <a:solidFill>
                  <a:srgbClr val="0075B1"/>
                </a:solidFill>
                <a:latin typeface="Carlito"/>
                <a:cs typeface="Carlito"/>
              </a:rPr>
              <a:t>Defines </a:t>
            </a:r>
            <a:r>
              <a:rPr sz="2100" spc="-8" dirty="0">
                <a:solidFill>
                  <a:srgbClr val="0075B1"/>
                </a:solidFill>
                <a:latin typeface="Carlito"/>
                <a:cs typeface="Carlito"/>
              </a:rPr>
              <a:t>the</a:t>
            </a:r>
            <a:r>
              <a:rPr sz="2100" spc="45" dirty="0">
                <a:solidFill>
                  <a:srgbClr val="0075B1"/>
                </a:solidFill>
                <a:latin typeface="Carlito"/>
                <a:cs typeface="Carlito"/>
              </a:rPr>
              <a:t> </a:t>
            </a:r>
            <a:r>
              <a:rPr sz="2100" spc="-15" dirty="0">
                <a:solidFill>
                  <a:srgbClr val="0075B1"/>
                </a:solidFill>
                <a:latin typeface="Carlito"/>
                <a:cs typeface="Carlito"/>
              </a:rPr>
              <a:t>backlog</a:t>
            </a:r>
            <a:endParaRPr sz="2100">
              <a:latin typeface="Carlito"/>
              <a:cs typeface="Carlito"/>
            </a:endParaRPr>
          </a:p>
          <a:p>
            <a:pPr marL="273368" indent="-255270">
              <a:spcBef>
                <a:spcPts val="900"/>
              </a:spcBef>
              <a:buFont typeface="Arial"/>
              <a:buChar char="•"/>
              <a:tabLst>
                <a:tab pos="274320" algn="l"/>
              </a:tabLst>
            </a:pPr>
            <a:r>
              <a:rPr sz="2100" spc="-15" dirty="0">
                <a:solidFill>
                  <a:srgbClr val="0075B1"/>
                </a:solidFill>
                <a:latin typeface="Carlito"/>
                <a:cs typeface="Carlito"/>
              </a:rPr>
              <a:t>Reviews </a:t>
            </a:r>
            <a:r>
              <a:rPr sz="2100" spc="-8" dirty="0">
                <a:solidFill>
                  <a:srgbClr val="0075B1"/>
                </a:solidFill>
                <a:latin typeface="Carlito"/>
                <a:cs typeface="Carlito"/>
              </a:rPr>
              <a:t>and accepts the </a:t>
            </a:r>
            <a:r>
              <a:rPr sz="2100" spc="-15" dirty="0">
                <a:solidFill>
                  <a:srgbClr val="0075B1"/>
                </a:solidFill>
                <a:latin typeface="Carlito"/>
                <a:cs typeface="Carlito"/>
              </a:rPr>
              <a:t>completed</a:t>
            </a:r>
            <a:r>
              <a:rPr sz="2100" spc="105" dirty="0">
                <a:solidFill>
                  <a:srgbClr val="0075B1"/>
                </a:solidFill>
                <a:latin typeface="Carlito"/>
                <a:cs typeface="Carlito"/>
              </a:rPr>
              <a:t> </a:t>
            </a:r>
            <a:r>
              <a:rPr sz="2100" spc="-15" dirty="0">
                <a:solidFill>
                  <a:srgbClr val="0075B1"/>
                </a:solidFill>
                <a:latin typeface="Carlito"/>
                <a:cs typeface="Carlito"/>
              </a:rPr>
              <a:t>backlog</a:t>
            </a:r>
            <a:endParaRPr sz="2100">
              <a:latin typeface="Carlito"/>
              <a:cs typeface="Carlito"/>
            </a:endParaRPr>
          </a:p>
          <a:p>
            <a:pPr marL="273368" indent="-255270">
              <a:spcBef>
                <a:spcPts val="900"/>
              </a:spcBef>
              <a:buFont typeface="Arial"/>
              <a:buChar char="•"/>
              <a:tabLst>
                <a:tab pos="274320" algn="l"/>
              </a:tabLst>
            </a:pPr>
            <a:r>
              <a:rPr sz="2100" spc="-15" dirty="0">
                <a:solidFill>
                  <a:srgbClr val="0075B1"/>
                </a:solidFill>
                <a:latin typeface="Carlito"/>
                <a:cs typeface="Carlito"/>
              </a:rPr>
              <a:t>Prioritizes </a:t>
            </a:r>
            <a:r>
              <a:rPr sz="2100" spc="-8" dirty="0">
                <a:solidFill>
                  <a:srgbClr val="0075B1"/>
                </a:solidFill>
                <a:latin typeface="Carlito"/>
                <a:cs typeface="Carlito"/>
              </a:rPr>
              <a:t>the </a:t>
            </a:r>
            <a:r>
              <a:rPr sz="2100" spc="-15" dirty="0">
                <a:solidFill>
                  <a:srgbClr val="0075B1"/>
                </a:solidFill>
                <a:latin typeface="Carlito"/>
                <a:cs typeface="Carlito"/>
              </a:rPr>
              <a:t>backlog </a:t>
            </a:r>
            <a:r>
              <a:rPr sz="2100" spc="-23" dirty="0">
                <a:solidFill>
                  <a:srgbClr val="0075B1"/>
                </a:solidFill>
                <a:latin typeface="Carlito"/>
                <a:cs typeface="Carlito"/>
              </a:rPr>
              <a:t>for </a:t>
            </a:r>
            <a:r>
              <a:rPr sz="2100" spc="-8" dirty="0">
                <a:solidFill>
                  <a:srgbClr val="0075B1"/>
                </a:solidFill>
                <a:latin typeface="Carlito"/>
                <a:cs typeface="Carlito"/>
              </a:rPr>
              <a:t>each</a:t>
            </a:r>
            <a:r>
              <a:rPr sz="2100" spc="90" dirty="0">
                <a:solidFill>
                  <a:srgbClr val="0075B1"/>
                </a:solidFill>
                <a:latin typeface="Carlito"/>
                <a:cs typeface="Carlito"/>
              </a:rPr>
              <a:t> </a:t>
            </a:r>
            <a:r>
              <a:rPr sz="2100" spc="-15" dirty="0">
                <a:solidFill>
                  <a:srgbClr val="0075B1"/>
                </a:solidFill>
                <a:latin typeface="Carlito"/>
                <a:cs typeface="Carlito"/>
              </a:rPr>
              <a:t>Sprint</a:t>
            </a:r>
            <a:endParaRPr sz="2100">
              <a:latin typeface="Carlito"/>
              <a:cs typeface="Carlito"/>
            </a:endParaRPr>
          </a:p>
          <a:p>
            <a:pPr marL="273368" indent="-255270">
              <a:spcBef>
                <a:spcPts val="900"/>
              </a:spcBef>
              <a:buFont typeface="Arial"/>
              <a:buChar char="•"/>
              <a:tabLst>
                <a:tab pos="274320" algn="l"/>
              </a:tabLst>
            </a:pPr>
            <a:r>
              <a:rPr sz="2100" spc="-15" dirty="0">
                <a:solidFill>
                  <a:srgbClr val="0075B1"/>
                </a:solidFill>
                <a:latin typeface="Carlito"/>
                <a:cs typeface="Carlito"/>
              </a:rPr>
              <a:t>Approves/requests </a:t>
            </a:r>
            <a:r>
              <a:rPr sz="2100" spc="-8" dirty="0">
                <a:solidFill>
                  <a:srgbClr val="0075B1"/>
                </a:solidFill>
                <a:latin typeface="Carlito"/>
                <a:cs typeface="Carlito"/>
              </a:rPr>
              <a:t>changes </a:t>
            </a:r>
            <a:r>
              <a:rPr sz="2100" spc="-15" dirty="0">
                <a:solidFill>
                  <a:srgbClr val="0075B1"/>
                </a:solidFill>
                <a:latin typeface="Carlito"/>
                <a:cs typeface="Carlito"/>
              </a:rPr>
              <a:t>to </a:t>
            </a:r>
            <a:r>
              <a:rPr sz="2100" spc="-8" dirty="0">
                <a:solidFill>
                  <a:srgbClr val="0075B1"/>
                </a:solidFill>
                <a:latin typeface="Carlito"/>
                <a:cs typeface="Carlito"/>
              </a:rPr>
              <a:t>the </a:t>
            </a:r>
            <a:r>
              <a:rPr sz="2100" spc="-15" dirty="0">
                <a:solidFill>
                  <a:srgbClr val="0075B1"/>
                </a:solidFill>
                <a:latin typeface="Carlito"/>
                <a:cs typeface="Carlito"/>
              </a:rPr>
              <a:t>backlog</a:t>
            </a:r>
            <a:r>
              <a:rPr sz="2100" spc="180" dirty="0">
                <a:solidFill>
                  <a:srgbClr val="0075B1"/>
                </a:solidFill>
                <a:latin typeface="Carlito"/>
                <a:cs typeface="Carlito"/>
              </a:rPr>
              <a:t> </a:t>
            </a:r>
            <a:r>
              <a:rPr sz="2100" spc="-15" dirty="0">
                <a:solidFill>
                  <a:srgbClr val="0075B1"/>
                </a:solidFill>
                <a:latin typeface="Carlito"/>
                <a:cs typeface="Carlito"/>
              </a:rPr>
              <a:t>priority</a:t>
            </a:r>
            <a:endParaRPr sz="2100">
              <a:latin typeface="Carlito"/>
              <a:cs typeface="Carlito"/>
            </a:endParaRPr>
          </a:p>
        </p:txBody>
      </p:sp>
      <p:sp>
        <p:nvSpPr>
          <p:cNvPr id="14" name="object 14"/>
          <p:cNvSpPr txBox="1"/>
          <p:nvPr/>
        </p:nvSpPr>
        <p:spPr>
          <a:xfrm>
            <a:off x="13821157" y="944118"/>
            <a:ext cx="3967163" cy="341440"/>
          </a:xfrm>
          <a:prstGeom prst="rect">
            <a:avLst/>
          </a:prstGeom>
        </p:spPr>
        <p:txBody>
          <a:bodyPr vert="horz" wrap="square" lIns="0" tIns="18098" rIns="0" bIns="0" rtlCol="0">
            <a:spAutoFit/>
          </a:bodyPr>
          <a:lstStyle/>
          <a:p>
            <a:pPr marL="19050">
              <a:spcBef>
                <a:spcPts val="143"/>
              </a:spcBef>
            </a:pPr>
            <a:r>
              <a:rPr sz="2100" b="1" spc="-15" dirty="0">
                <a:solidFill>
                  <a:srgbClr val="0075B1"/>
                </a:solidFill>
                <a:latin typeface="Carlito"/>
                <a:cs typeface="Carlito"/>
              </a:rPr>
              <a:t>Development team</a:t>
            </a:r>
            <a:r>
              <a:rPr sz="2100" b="1" spc="-23" dirty="0">
                <a:solidFill>
                  <a:srgbClr val="0075B1"/>
                </a:solidFill>
                <a:latin typeface="Carlito"/>
                <a:cs typeface="Carlito"/>
              </a:rPr>
              <a:t> </a:t>
            </a:r>
            <a:r>
              <a:rPr sz="2100" b="1" spc="-8" dirty="0">
                <a:solidFill>
                  <a:srgbClr val="0075B1"/>
                </a:solidFill>
                <a:latin typeface="Carlito"/>
                <a:cs typeface="Carlito"/>
              </a:rPr>
              <a:t>responsibilities</a:t>
            </a:r>
            <a:r>
              <a:rPr sz="2100" spc="-8" dirty="0">
                <a:solidFill>
                  <a:srgbClr val="0075B1"/>
                </a:solidFill>
                <a:latin typeface="Carlito"/>
                <a:cs typeface="Carlito"/>
              </a:rPr>
              <a:t>:</a:t>
            </a:r>
            <a:endParaRPr sz="2100">
              <a:latin typeface="Carlito"/>
              <a:cs typeface="Carlito"/>
            </a:endParaRPr>
          </a:p>
        </p:txBody>
      </p:sp>
      <p:sp>
        <p:nvSpPr>
          <p:cNvPr id="15" name="object 15"/>
          <p:cNvSpPr txBox="1"/>
          <p:nvPr/>
        </p:nvSpPr>
        <p:spPr>
          <a:xfrm>
            <a:off x="13821157" y="1378457"/>
            <a:ext cx="3942398" cy="3711593"/>
          </a:xfrm>
          <a:prstGeom prst="rect">
            <a:avLst/>
          </a:prstGeom>
        </p:spPr>
        <p:txBody>
          <a:bodyPr vert="horz" wrap="square" lIns="0" tIns="18098" rIns="0" bIns="0" rtlCol="0">
            <a:spAutoFit/>
          </a:bodyPr>
          <a:lstStyle/>
          <a:p>
            <a:pPr marL="273368" marR="570548" indent="-255270">
              <a:spcBef>
                <a:spcPts val="143"/>
              </a:spcBef>
              <a:buFont typeface="Arial"/>
              <a:buChar char="•"/>
              <a:tabLst>
                <a:tab pos="274320" algn="l"/>
              </a:tabLst>
            </a:pPr>
            <a:r>
              <a:rPr sz="2100" spc="-23" dirty="0">
                <a:solidFill>
                  <a:srgbClr val="0075B1"/>
                </a:solidFill>
                <a:latin typeface="Carlito"/>
                <a:cs typeface="Carlito"/>
              </a:rPr>
              <a:t>Perform </a:t>
            </a:r>
            <a:r>
              <a:rPr sz="2100" spc="-15" dirty="0">
                <a:solidFill>
                  <a:srgbClr val="0075B1"/>
                </a:solidFill>
                <a:latin typeface="Carlito"/>
                <a:cs typeface="Carlito"/>
              </a:rPr>
              <a:t>work </a:t>
            </a:r>
            <a:r>
              <a:rPr sz="2100" spc="-8" dirty="0">
                <a:solidFill>
                  <a:srgbClr val="0075B1"/>
                </a:solidFill>
                <a:latin typeface="Carlito"/>
                <a:cs typeface="Carlito"/>
              </a:rPr>
              <a:t>as per </a:t>
            </a:r>
            <a:r>
              <a:rPr sz="2100" spc="-15" dirty="0">
                <a:solidFill>
                  <a:srgbClr val="0075B1"/>
                </a:solidFill>
                <a:latin typeface="Carlito"/>
                <a:cs typeface="Carlito"/>
              </a:rPr>
              <a:t>backlog  priority</a:t>
            </a:r>
            <a:endParaRPr sz="2100">
              <a:latin typeface="Carlito"/>
              <a:cs typeface="Carlito"/>
            </a:endParaRPr>
          </a:p>
          <a:p>
            <a:pPr marL="273368" marR="7620" indent="-255270">
              <a:spcBef>
                <a:spcPts val="907"/>
              </a:spcBef>
              <a:buFont typeface="Arial"/>
              <a:buChar char="•"/>
              <a:tabLst>
                <a:tab pos="274320" algn="l"/>
              </a:tabLst>
            </a:pPr>
            <a:r>
              <a:rPr sz="2100" spc="-15" dirty="0">
                <a:solidFill>
                  <a:srgbClr val="0075B1"/>
                </a:solidFill>
                <a:latin typeface="Carlito"/>
                <a:cs typeface="Carlito"/>
              </a:rPr>
              <a:t>Deliver </a:t>
            </a:r>
            <a:r>
              <a:rPr sz="2100" spc="-8" dirty="0">
                <a:solidFill>
                  <a:srgbClr val="0075B1"/>
                </a:solidFill>
                <a:latin typeface="Carlito"/>
                <a:cs typeface="Carlito"/>
              </a:rPr>
              <a:t>ready </a:t>
            </a:r>
            <a:r>
              <a:rPr sz="2100" spc="-15" dirty="0">
                <a:solidFill>
                  <a:srgbClr val="0075B1"/>
                </a:solidFill>
                <a:latin typeface="Carlito"/>
                <a:cs typeface="Carlito"/>
              </a:rPr>
              <a:t>to </a:t>
            </a:r>
            <a:r>
              <a:rPr sz="2100" spc="-8" dirty="0">
                <a:solidFill>
                  <a:srgbClr val="0075B1"/>
                </a:solidFill>
                <a:latin typeface="Carlito"/>
                <a:cs typeface="Carlito"/>
              </a:rPr>
              <a:t>use </a:t>
            </a:r>
            <a:r>
              <a:rPr sz="2100" spc="-15" dirty="0">
                <a:solidFill>
                  <a:srgbClr val="0075B1"/>
                </a:solidFill>
                <a:latin typeface="Carlito"/>
                <a:cs typeface="Carlito"/>
              </a:rPr>
              <a:t>product </a:t>
            </a:r>
            <a:r>
              <a:rPr sz="2100" spc="-8" dirty="0">
                <a:solidFill>
                  <a:srgbClr val="0075B1"/>
                </a:solidFill>
                <a:latin typeface="Carlito"/>
                <a:cs typeface="Carlito"/>
              </a:rPr>
              <a:t>each  </a:t>
            </a:r>
            <a:r>
              <a:rPr sz="2100" spc="-15" dirty="0">
                <a:solidFill>
                  <a:srgbClr val="0075B1"/>
                </a:solidFill>
                <a:latin typeface="Carlito"/>
                <a:cs typeface="Carlito"/>
              </a:rPr>
              <a:t>Sprint</a:t>
            </a:r>
            <a:endParaRPr sz="2100">
              <a:latin typeface="Carlito"/>
              <a:cs typeface="Carlito"/>
            </a:endParaRPr>
          </a:p>
          <a:p>
            <a:pPr marL="273368" marR="150495" indent="-255270">
              <a:spcBef>
                <a:spcPts val="900"/>
              </a:spcBef>
              <a:buFont typeface="Arial"/>
              <a:buChar char="•"/>
              <a:tabLst>
                <a:tab pos="274320" algn="l"/>
              </a:tabLst>
            </a:pPr>
            <a:r>
              <a:rPr sz="2100" spc="-30" dirty="0">
                <a:solidFill>
                  <a:srgbClr val="0075B1"/>
                </a:solidFill>
                <a:latin typeface="Carlito"/>
                <a:cs typeface="Carlito"/>
              </a:rPr>
              <a:t>Work </a:t>
            </a:r>
            <a:r>
              <a:rPr sz="2100" spc="-8" dirty="0">
                <a:solidFill>
                  <a:srgbClr val="0075B1"/>
                </a:solidFill>
                <a:latin typeface="Carlito"/>
                <a:cs typeface="Carlito"/>
              </a:rPr>
              <a:t>with </a:t>
            </a:r>
            <a:r>
              <a:rPr sz="2100" spc="-15" dirty="0">
                <a:solidFill>
                  <a:srgbClr val="0075B1"/>
                </a:solidFill>
                <a:latin typeface="Carlito"/>
                <a:cs typeface="Carlito"/>
              </a:rPr>
              <a:t>customer to translate  </a:t>
            </a:r>
            <a:r>
              <a:rPr sz="2100" spc="-8" dirty="0">
                <a:solidFill>
                  <a:srgbClr val="0075B1"/>
                </a:solidFill>
                <a:latin typeface="Carlito"/>
                <a:cs typeface="Carlito"/>
              </a:rPr>
              <a:t>user </a:t>
            </a:r>
            <a:r>
              <a:rPr sz="2100" spc="-15" dirty="0">
                <a:solidFill>
                  <a:srgbClr val="0075B1"/>
                </a:solidFill>
                <a:latin typeface="Carlito"/>
                <a:cs typeface="Carlito"/>
              </a:rPr>
              <a:t>stories into</a:t>
            </a:r>
            <a:r>
              <a:rPr sz="2100" spc="53" dirty="0">
                <a:solidFill>
                  <a:srgbClr val="0075B1"/>
                </a:solidFill>
                <a:latin typeface="Carlito"/>
                <a:cs typeface="Carlito"/>
              </a:rPr>
              <a:t> </a:t>
            </a:r>
            <a:r>
              <a:rPr sz="2100" spc="-23" dirty="0">
                <a:solidFill>
                  <a:srgbClr val="0075B1"/>
                </a:solidFill>
                <a:latin typeface="Carlito"/>
                <a:cs typeface="Carlito"/>
              </a:rPr>
              <a:t>features</a:t>
            </a:r>
            <a:endParaRPr sz="2100">
              <a:latin typeface="Carlito"/>
              <a:cs typeface="Carlito"/>
            </a:endParaRPr>
          </a:p>
          <a:p>
            <a:pPr marL="273368" marR="802958" indent="-255270">
              <a:spcBef>
                <a:spcPts val="900"/>
              </a:spcBef>
              <a:buFont typeface="Arial"/>
              <a:buChar char="•"/>
              <a:tabLst>
                <a:tab pos="274320" algn="l"/>
              </a:tabLst>
            </a:pPr>
            <a:r>
              <a:rPr sz="2100" spc="-15" dirty="0">
                <a:solidFill>
                  <a:srgbClr val="0075B1"/>
                </a:solidFill>
                <a:latin typeface="Carlito"/>
                <a:cs typeface="Carlito"/>
              </a:rPr>
              <a:t>Develop software </a:t>
            </a:r>
            <a:r>
              <a:rPr sz="2100" spc="-23" dirty="0">
                <a:solidFill>
                  <a:srgbClr val="0075B1"/>
                </a:solidFill>
                <a:latin typeface="Carlito"/>
                <a:cs typeface="Carlito"/>
              </a:rPr>
              <a:t>features  </a:t>
            </a:r>
            <a:r>
              <a:rPr sz="2100" spc="-15" dirty="0">
                <a:solidFill>
                  <a:srgbClr val="0075B1"/>
                </a:solidFill>
                <a:latin typeface="Carlito"/>
                <a:cs typeface="Carlito"/>
              </a:rPr>
              <a:t>according to</a:t>
            </a:r>
            <a:r>
              <a:rPr sz="2100" spc="-8" dirty="0">
                <a:solidFill>
                  <a:srgbClr val="0075B1"/>
                </a:solidFill>
                <a:latin typeface="Carlito"/>
                <a:cs typeface="Carlito"/>
              </a:rPr>
              <a:t> priority</a:t>
            </a:r>
            <a:endParaRPr sz="2100">
              <a:latin typeface="Carlito"/>
              <a:cs typeface="Carlito"/>
            </a:endParaRPr>
          </a:p>
          <a:p>
            <a:pPr marL="273368" marR="140970" indent="-255270">
              <a:spcBef>
                <a:spcPts val="900"/>
              </a:spcBef>
              <a:buFont typeface="Arial"/>
              <a:buChar char="•"/>
              <a:tabLst>
                <a:tab pos="274320" algn="l"/>
              </a:tabLst>
            </a:pPr>
            <a:r>
              <a:rPr sz="2100" spc="-15" dirty="0">
                <a:solidFill>
                  <a:srgbClr val="0075B1"/>
                </a:solidFill>
                <a:latin typeface="Carlito"/>
                <a:cs typeface="Carlito"/>
              </a:rPr>
              <a:t>Resolve </a:t>
            </a:r>
            <a:r>
              <a:rPr sz="2100" spc="-8" dirty="0">
                <a:solidFill>
                  <a:srgbClr val="0075B1"/>
                </a:solidFill>
                <a:latin typeface="Carlito"/>
                <a:cs typeface="Carlito"/>
              </a:rPr>
              <a:t>technical issues and </a:t>
            </a:r>
            <a:r>
              <a:rPr sz="2100" spc="-23" dirty="0">
                <a:solidFill>
                  <a:srgbClr val="0075B1"/>
                </a:solidFill>
                <a:latin typeface="Carlito"/>
                <a:cs typeface="Carlito"/>
              </a:rPr>
              <a:t>test  </a:t>
            </a:r>
            <a:r>
              <a:rPr sz="2100" spc="-8" dirty="0">
                <a:solidFill>
                  <a:srgbClr val="0075B1"/>
                </a:solidFill>
                <a:latin typeface="Carlito"/>
                <a:cs typeface="Carlito"/>
              </a:rPr>
              <a:t>solutions</a:t>
            </a:r>
            <a:endParaRPr sz="210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267319" y="2197037"/>
            <a:ext cx="9696450" cy="8000048"/>
            <a:chOff x="5511546" y="1464691"/>
            <a:chExt cx="6464300" cy="5333365"/>
          </a:xfrm>
        </p:grpSpPr>
        <p:sp>
          <p:nvSpPr>
            <p:cNvPr id="3" name="object 3"/>
            <p:cNvSpPr/>
            <p:nvPr/>
          </p:nvSpPr>
          <p:spPr>
            <a:xfrm>
              <a:off x="5511546" y="1721358"/>
              <a:ext cx="6464046" cy="4963668"/>
            </a:xfrm>
            <a:prstGeom prst="rect">
              <a:avLst/>
            </a:prstGeom>
            <a:blipFill>
              <a:blip r:embed="rId2" cstate="print"/>
              <a:stretch>
                <a:fillRect/>
              </a:stretch>
            </a:blipFill>
          </p:spPr>
          <p:txBody>
            <a:bodyPr wrap="square" lIns="0" tIns="0" rIns="0" bIns="0" rtlCol="0"/>
            <a:lstStyle/>
            <a:p>
              <a:endParaRPr sz="2700"/>
            </a:p>
          </p:txBody>
        </p:sp>
        <p:sp>
          <p:nvSpPr>
            <p:cNvPr id="4" name="object 4"/>
            <p:cNvSpPr/>
            <p:nvPr/>
          </p:nvSpPr>
          <p:spPr>
            <a:xfrm>
              <a:off x="7137273" y="1471041"/>
              <a:ext cx="798195" cy="250825"/>
            </a:xfrm>
            <a:custGeom>
              <a:avLst/>
              <a:gdLst/>
              <a:ahLst/>
              <a:cxnLst/>
              <a:rect l="l" t="t" r="r" b="b"/>
              <a:pathLst>
                <a:path w="798195" h="250825">
                  <a:moveTo>
                    <a:pt x="756030" y="0"/>
                  </a:moveTo>
                  <a:lnTo>
                    <a:pt x="41782" y="0"/>
                  </a:lnTo>
                  <a:lnTo>
                    <a:pt x="25503" y="3278"/>
                  </a:lnTo>
                  <a:lnTo>
                    <a:pt x="12223" y="12223"/>
                  </a:lnTo>
                  <a:lnTo>
                    <a:pt x="3278" y="25503"/>
                  </a:lnTo>
                  <a:lnTo>
                    <a:pt x="0" y="41783"/>
                  </a:lnTo>
                  <a:lnTo>
                    <a:pt x="0" y="208914"/>
                  </a:lnTo>
                  <a:lnTo>
                    <a:pt x="3278" y="225194"/>
                  </a:lnTo>
                  <a:lnTo>
                    <a:pt x="12223" y="238474"/>
                  </a:lnTo>
                  <a:lnTo>
                    <a:pt x="25503" y="247419"/>
                  </a:lnTo>
                  <a:lnTo>
                    <a:pt x="41782" y="250698"/>
                  </a:lnTo>
                  <a:lnTo>
                    <a:pt x="756030" y="250698"/>
                  </a:lnTo>
                  <a:lnTo>
                    <a:pt x="772310" y="247419"/>
                  </a:lnTo>
                  <a:lnTo>
                    <a:pt x="785590" y="238474"/>
                  </a:lnTo>
                  <a:lnTo>
                    <a:pt x="794535" y="225194"/>
                  </a:lnTo>
                  <a:lnTo>
                    <a:pt x="797813" y="208914"/>
                  </a:lnTo>
                  <a:lnTo>
                    <a:pt x="797813" y="41783"/>
                  </a:lnTo>
                  <a:lnTo>
                    <a:pt x="794535" y="25503"/>
                  </a:lnTo>
                  <a:lnTo>
                    <a:pt x="785590" y="12223"/>
                  </a:lnTo>
                  <a:lnTo>
                    <a:pt x="772310" y="3278"/>
                  </a:lnTo>
                  <a:lnTo>
                    <a:pt x="756030" y="0"/>
                  </a:lnTo>
                  <a:close/>
                </a:path>
              </a:pathLst>
            </a:custGeom>
            <a:solidFill>
              <a:srgbClr val="92D050"/>
            </a:solidFill>
          </p:spPr>
          <p:txBody>
            <a:bodyPr wrap="square" lIns="0" tIns="0" rIns="0" bIns="0" rtlCol="0"/>
            <a:lstStyle/>
            <a:p>
              <a:endParaRPr sz="2700"/>
            </a:p>
          </p:txBody>
        </p:sp>
        <p:sp>
          <p:nvSpPr>
            <p:cNvPr id="5" name="object 5"/>
            <p:cNvSpPr/>
            <p:nvPr/>
          </p:nvSpPr>
          <p:spPr>
            <a:xfrm>
              <a:off x="7137273" y="1471041"/>
              <a:ext cx="798195" cy="250825"/>
            </a:xfrm>
            <a:custGeom>
              <a:avLst/>
              <a:gdLst/>
              <a:ahLst/>
              <a:cxnLst/>
              <a:rect l="l" t="t" r="r" b="b"/>
              <a:pathLst>
                <a:path w="798195" h="250825">
                  <a:moveTo>
                    <a:pt x="0" y="41783"/>
                  </a:moveTo>
                  <a:lnTo>
                    <a:pt x="3278" y="25503"/>
                  </a:lnTo>
                  <a:lnTo>
                    <a:pt x="12223" y="12223"/>
                  </a:lnTo>
                  <a:lnTo>
                    <a:pt x="25503" y="3278"/>
                  </a:lnTo>
                  <a:lnTo>
                    <a:pt x="41782" y="0"/>
                  </a:lnTo>
                  <a:lnTo>
                    <a:pt x="756030" y="0"/>
                  </a:lnTo>
                  <a:lnTo>
                    <a:pt x="772310" y="3278"/>
                  </a:lnTo>
                  <a:lnTo>
                    <a:pt x="785590" y="12223"/>
                  </a:lnTo>
                  <a:lnTo>
                    <a:pt x="794535" y="25503"/>
                  </a:lnTo>
                  <a:lnTo>
                    <a:pt x="797813" y="41783"/>
                  </a:lnTo>
                  <a:lnTo>
                    <a:pt x="797813" y="208914"/>
                  </a:lnTo>
                  <a:lnTo>
                    <a:pt x="794535" y="225194"/>
                  </a:lnTo>
                  <a:lnTo>
                    <a:pt x="785590" y="238474"/>
                  </a:lnTo>
                  <a:lnTo>
                    <a:pt x="772310" y="247419"/>
                  </a:lnTo>
                  <a:lnTo>
                    <a:pt x="756030" y="250698"/>
                  </a:lnTo>
                  <a:lnTo>
                    <a:pt x="41782" y="250698"/>
                  </a:lnTo>
                  <a:lnTo>
                    <a:pt x="25503" y="247419"/>
                  </a:lnTo>
                  <a:lnTo>
                    <a:pt x="12223" y="238474"/>
                  </a:lnTo>
                  <a:lnTo>
                    <a:pt x="3278" y="225194"/>
                  </a:lnTo>
                  <a:lnTo>
                    <a:pt x="0" y="208914"/>
                  </a:lnTo>
                  <a:lnTo>
                    <a:pt x="0" y="41783"/>
                  </a:lnTo>
                  <a:close/>
                </a:path>
              </a:pathLst>
            </a:custGeom>
            <a:ln w="12700">
              <a:solidFill>
                <a:srgbClr val="34487C"/>
              </a:solidFill>
            </a:ln>
          </p:spPr>
          <p:txBody>
            <a:bodyPr wrap="square" lIns="0" tIns="0" rIns="0" bIns="0" rtlCol="0"/>
            <a:lstStyle/>
            <a:p>
              <a:endParaRPr sz="2700"/>
            </a:p>
          </p:txBody>
        </p:sp>
        <p:sp>
          <p:nvSpPr>
            <p:cNvPr id="6" name="object 6"/>
            <p:cNvSpPr/>
            <p:nvPr/>
          </p:nvSpPr>
          <p:spPr>
            <a:xfrm>
              <a:off x="8076057" y="1471041"/>
              <a:ext cx="765810" cy="250825"/>
            </a:xfrm>
            <a:custGeom>
              <a:avLst/>
              <a:gdLst/>
              <a:ahLst/>
              <a:cxnLst/>
              <a:rect l="l" t="t" r="r" b="b"/>
              <a:pathLst>
                <a:path w="765809" h="250825">
                  <a:moveTo>
                    <a:pt x="724026" y="0"/>
                  </a:moveTo>
                  <a:lnTo>
                    <a:pt x="41783" y="0"/>
                  </a:lnTo>
                  <a:lnTo>
                    <a:pt x="25503" y="3278"/>
                  </a:lnTo>
                  <a:lnTo>
                    <a:pt x="12223" y="12223"/>
                  </a:lnTo>
                  <a:lnTo>
                    <a:pt x="3278" y="25503"/>
                  </a:lnTo>
                  <a:lnTo>
                    <a:pt x="0" y="41783"/>
                  </a:lnTo>
                  <a:lnTo>
                    <a:pt x="0" y="208914"/>
                  </a:lnTo>
                  <a:lnTo>
                    <a:pt x="3278" y="225194"/>
                  </a:lnTo>
                  <a:lnTo>
                    <a:pt x="12223" y="238474"/>
                  </a:lnTo>
                  <a:lnTo>
                    <a:pt x="25503" y="247419"/>
                  </a:lnTo>
                  <a:lnTo>
                    <a:pt x="41783" y="250698"/>
                  </a:lnTo>
                  <a:lnTo>
                    <a:pt x="724026" y="250698"/>
                  </a:lnTo>
                  <a:lnTo>
                    <a:pt x="740306" y="247419"/>
                  </a:lnTo>
                  <a:lnTo>
                    <a:pt x="753586" y="238474"/>
                  </a:lnTo>
                  <a:lnTo>
                    <a:pt x="762531" y="225194"/>
                  </a:lnTo>
                  <a:lnTo>
                    <a:pt x="765810" y="208914"/>
                  </a:lnTo>
                  <a:lnTo>
                    <a:pt x="765810" y="41783"/>
                  </a:lnTo>
                  <a:lnTo>
                    <a:pt x="762531" y="25503"/>
                  </a:lnTo>
                  <a:lnTo>
                    <a:pt x="753586" y="12223"/>
                  </a:lnTo>
                  <a:lnTo>
                    <a:pt x="740306" y="3278"/>
                  </a:lnTo>
                  <a:lnTo>
                    <a:pt x="724026" y="0"/>
                  </a:lnTo>
                  <a:close/>
                </a:path>
              </a:pathLst>
            </a:custGeom>
            <a:solidFill>
              <a:srgbClr val="1CB8DA"/>
            </a:solidFill>
          </p:spPr>
          <p:txBody>
            <a:bodyPr wrap="square" lIns="0" tIns="0" rIns="0" bIns="0" rtlCol="0"/>
            <a:lstStyle/>
            <a:p>
              <a:endParaRPr sz="2700"/>
            </a:p>
          </p:txBody>
        </p:sp>
        <p:sp>
          <p:nvSpPr>
            <p:cNvPr id="7" name="object 7"/>
            <p:cNvSpPr/>
            <p:nvPr/>
          </p:nvSpPr>
          <p:spPr>
            <a:xfrm>
              <a:off x="8076057" y="1471041"/>
              <a:ext cx="765810" cy="250825"/>
            </a:xfrm>
            <a:custGeom>
              <a:avLst/>
              <a:gdLst/>
              <a:ahLst/>
              <a:cxnLst/>
              <a:rect l="l" t="t" r="r" b="b"/>
              <a:pathLst>
                <a:path w="765809" h="250825">
                  <a:moveTo>
                    <a:pt x="0" y="41783"/>
                  </a:moveTo>
                  <a:lnTo>
                    <a:pt x="3278" y="25503"/>
                  </a:lnTo>
                  <a:lnTo>
                    <a:pt x="12223" y="12223"/>
                  </a:lnTo>
                  <a:lnTo>
                    <a:pt x="25503" y="3278"/>
                  </a:lnTo>
                  <a:lnTo>
                    <a:pt x="41783" y="0"/>
                  </a:lnTo>
                  <a:lnTo>
                    <a:pt x="724026" y="0"/>
                  </a:lnTo>
                  <a:lnTo>
                    <a:pt x="740306" y="3278"/>
                  </a:lnTo>
                  <a:lnTo>
                    <a:pt x="753586" y="12223"/>
                  </a:lnTo>
                  <a:lnTo>
                    <a:pt x="762531" y="25503"/>
                  </a:lnTo>
                  <a:lnTo>
                    <a:pt x="765810" y="41783"/>
                  </a:lnTo>
                  <a:lnTo>
                    <a:pt x="765810" y="208914"/>
                  </a:lnTo>
                  <a:lnTo>
                    <a:pt x="762531" y="225194"/>
                  </a:lnTo>
                  <a:lnTo>
                    <a:pt x="753586" y="238474"/>
                  </a:lnTo>
                  <a:lnTo>
                    <a:pt x="740306" y="247419"/>
                  </a:lnTo>
                  <a:lnTo>
                    <a:pt x="724026" y="250698"/>
                  </a:lnTo>
                  <a:lnTo>
                    <a:pt x="41783" y="250698"/>
                  </a:lnTo>
                  <a:lnTo>
                    <a:pt x="25503" y="247419"/>
                  </a:lnTo>
                  <a:lnTo>
                    <a:pt x="12223" y="238474"/>
                  </a:lnTo>
                  <a:lnTo>
                    <a:pt x="3278" y="225194"/>
                  </a:lnTo>
                  <a:lnTo>
                    <a:pt x="0" y="208914"/>
                  </a:lnTo>
                  <a:lnTo>
                    <a:pt x="0" y="41783"/>
                  </a:lnTo>
                  <a:close/>
                </a:path>
              </a:pathLst>
            </a:custGeom>
            <a:ln w="12700">
              <a:solidFill>
                <a:srgbClr val="34487C"/>
              </a:solidFill>
            </a:ln>
          </p:spPr>
          <p:txBody>
            <a:bodyPr wrap="square" lIns="0" tIns="0" rIns="0" bIns="0" rtlCol="0"/>
            <a:lstStyle/>
            <a:p>
              <a:endParaRPr sz="2700"/>
            </a:p>
          </p:txBody>
        </p:sp>
        <p:sp>
          <p:nvSpPr>
            <p:cNvPr id="8" name="object 8"/>
            <p:cNvSpPr/>
            <p:nvPr/>
          </p:nvSpPr>
          <p:spPr>
            <a:xfrm>
              <a:off x="9009507" y="1471041"/>
              <a:ext cx="752475" cy="250825"/>
            </a:xfrm>
            <a:custGeom>
              <a:avLst/>
              <a:gdLst/>
              <a:ahLst/>
              <a:cxnLst/>
              <a:rect l="l" t="t" r="r" b="b"/>
              <a:pathLst>
                <a:path w="752475" h="250825">
                  <a:moveTo>
                    <a:pt x="710311" y="0"/>
                  </a:moveTo>
                  <a:lnTo>
                    <a:pt x="41783" y="0"/>
                  </a:lnTo>
                  <a:lnTo>
                    <a:pt x="25503" y="3278"/>
                  </a:lnTo>
                  <a:lnTo>
                    <a:pt x="12223" y="12223"/>
                  </a:lnTo>
                  <a:lnTo>
                    <a:pt x="3278" y="25503"/>
                  </a:lnTo>
                  <a:lnTo>
                    <a:pt x="0" y="41783"/>
                  </a:lnTo>
                  <a:lnTo>
                    <a:pt x="0" y="208914"/>
                  </a:lnTo>
                  <a:lnTo>
                    <a:pt x="3278" y="225194"/>
                  </a:lnTo>
                  <a:lnTo>
                    <a:pt x="12223" y="238474"/>
                  </a:lnTo>
                  <a:lnTo>
                    <a:pt x="25503" y="247419"/>
                  </a:lnTo>
                  <a:lnTo>
                    <a:pt x="41783" y="250698"/>
                  </a:lnTo>
                  <a:lnTo>
                    <a:pt x="710311" y="250698"/>
                  </a:lnTo>
                  <a:lnTo>
                    <a:pt x="726590" y="247419"/>
                  </a:lnTo>
                  <a:lnTo>
                    <a:pt x="739870" y="238474"/>
                  </a:lnTo>
                  <a:lnTo>
                    <a:pt x="748815" y="225194"/>
                  </a:lnTo>
                  <a:lnTo>
                    <a:pt x="752094" y="208914"/>
                  </a:lnTo>
                  <a:lnTo>
                    <a:pt x="752094" y="41783"/>
                  </a:lnTo>
                  <a:lnTo>
                    <a:pt x="748815" y="25503"/>
                  </a:lnTo>
                  <a:lnTo>
                    <a:pt x="739870" y="12223"/>
                  </a:lnTo>
                  <a:lnTo>
                    <a:pt x="726590" y="3278"/>
                  </a:lnTo>
                  <a:lnTo>
                    <a:pt x="710311" y="0"/>
                  </a:lnTo>
                  <a:close/>
                </a:path>
              </a:pathLst>
            </a:custGeom>
            <a:solidFill>
              <a:srgbClr val="DD8987"/>
            </a:solidFill>
          </p:spPr>
          <p:txBody>
            <a:bodyPr wrap="square" lIns="0" tIns="0" rIns="0" bIns="0" rtlCol="0"/>
            <a:lstStyle/>
            <a:p>
              <a:endParaRPr sz="2700"/>
            </a:p>
          </p:txBody>
        </p:sp>
        <p:sp>
          <p:nvSpPr>
            <p:cNvPr id="9" name="object 9"/>
            <p:cNvSpPr/>
            <p:nvPr/>
          </p:nvSpPr>
          <p:spPr>
            <a:xfrm>
              <a:off x="6175629" y="1471041"/>
              <a:ext cx="4535170" cy="250825"/>
            </a:xfrm>
            <a:custGeom>
              <a:avLst/>
              <a:gdLst/>
              <a:ahLst/>
              <a:cxnLst/>
              <a:rect l="l" t="t" r="r" b="b"/>
              <a:pathLst>
                <a:path w="4535170" h="250825">
                  <a:moveTo>
                    <a:pt x="2833878" y="41783"/>
                  </a:moveTo>
                  <a:lnTo>
                    <a:pt x="2837156" y="25503"/>
                  </a:lnTo>
                  <a:lnTo>
                    <a:pt x="2846101" y="12223"/>
                  </a:lnTo>
                  <a:lnTo>
                    <a:pt x="2859381" y="3278"/>
                  </a:lnTo>
                  <a:lnTo>
                    <a:pt x="2875661" y="0"/>
                  </a:lnTo>
                  <a:lnTo>
                    <a:pt x="3544189" y="0"/>
                  </a:lnTo>
                  <a:lnTo>
                    <a:pt x="3560468" y="3278"/>
                  </a:lnTo>
                  <a:lnTo>
                    <a:pt x="3573748" y="12223"/>
                  </a:lnTo>
                  <a:lnTo>
                    <a:pt x="3582693" y="25503"/>
                  </a:lnTo>
                  <a:lnTo>
                    <a:pt x="3585972" y="41783"/>
                  </a:lnTo>
                  <a:lnTo>
                    <a:pt x="3585972" y="208914"/>
                  </a:lnTo>
                  <a:lnTo>
                    <a:pt x="3582693" y="225194"/>
                  </a:lnTo>
                  <a:lnTo>
                    <a:pt x="3573748" y="238474"/>
                  </a:lnTo>
                  <a:lnTo>
                    <a:pt x="3560468" y="247419"/>
                  </a:lnTo>
                  <a:lnTo>
                    <a:pt x="3544189" y="250698"/>
                  </a:lnTo>
                  <a:lnTo>
                    <a:pt x="2875661" y="250698"/>
                  </a:lnTo>
                  <a:lnTo>
                    <a:pt x="2859381" y="247419"/>
                  </a:lnTo>
                  <a:lnTo>
                    <a:pt x="2846101" y="238474"/>
                  </a:lnTo>
                  <a:lnTo>
                    <a:pt x="2837156" y="225194"/>
                  </a:lnTo>
                  <a:lnTo>
                    <a:pt x="2833878" y="208914"/>
                  </a:lnTo>
                  <a:lnTo>
                    <a:pt x="2833878" y="41783"/>
                  </a:lnTo>
                  <a:close/>
                </a:path>
                <a:path w="4535170" h="250825">
                  <a:moveTo>
                    <a:pt x="0" y="41783"/>
                  </a:moveTo>
                  <a:lnTo>
                    <a:pt x="3278" y="25503"/>
                  </a:lnTo>
                  <a:lnTo>
                    <a:pt x="12223" y="12223"/>
                  </a:lnTo>
                  <a:lnTo>
                    <a:pt x="25503" y="3278"/>
                  </a:lnTo>
                  <a:lnTo>
                    <a:pt x="41783" y="0"/>
                  </a:lnTo>
                  <a:lnTo>
                    <a:pt x="756030" y="0"/>
                  </a:lnTo>
                  <a:lnTo>
                    <a:pt x="772310" y="3278"/>
                  </a:lnTo>
                  <a:lnTo>
                    <a:pt x="785590" y="12223"/>
                  </a:lnTo>
                  <a:lnTo>
                    <a:pt x="794535" y="25503"/>
                  </a:lnTo>
                  <a:lnTo>
                    <a:pt x="797814" y="41783"/>
                  </a:lnTo>
                  <a:lnTo>
                    <a:pt x="797814" y="208914"/>
                  </a:lnTo>
                  <a:lnTo>
                    <a:pt x="794535" y="225194"/>
                  </a:lnTo>
                  <a:lnTo>
                    <a:pt x="785590" y="238474"/>
                  </a:lnTo>
                  <a:lnTo>
                    <a:pt x="772310" y="247419"/>
                  </a:lnTo>
                  <a:lnTo>
                    <a:pt x="756030" y="250698"/>
                  </a:lnTo>
                  <a:lnTo>
                    <a:pt x="41783" y="250698"/>
                  </a:lnTo>
                  <a:lnTo>
                    <a:pt x="25503" y="247419"/>
                  </a:lnTo>
                  <a:lnTo>
                    <a:pt x="12223" y="238474"/>
                  </a:lnTo>
                  <a:lnTo>
                    <a:pt x="3278" y="225194"/>
                  </a:lnTo>
                  <a:lnTo>
                    <a:pt x="0" y="208914"/>
                  </a:lnTo>
                  <a:lnTo>
                    <a:pt x="0" y="41783"/>
                  </a:lnTo>
                  <a:close/>
                </a:path>
                <a:path w="4535170" h="250825">
                  <a:moveTo>
                    <a:pt x="3737610" y="41783"/>
                  </a:moveTo>
                  <a:lnTo>
                    <a:pt x="3740888" y="25503"/>
                  </a:lnTo>
                  <a:lnTo>
                    <a:pt x="3749833" y="12223"/>
                  </a:lnTo>
                  <a:lnTo>
                    <a:pt x="3763113" y="3278"/>
                  </a:lnTo>
                  <a:lnTo>
                    <a:pt x="3779393" y="0"/>
                  </a:lnTo>
                  <a:lnTo>
                    <a:pt x="4492879" y="0"/>
                  </a:lnTo>
                  <a:lnTo>
                    <a:pt x="4509158" y="3278"/>
                  </a:lnTo>
                  <a:lnTo>
                    <a:pt x="4522438" y="12223"/>
                  </a:lnTo>
                  <a:lnTo>
                    <a:pt x="4531383" y="25503"/>
                  </a:lnTo>
                  <a:lnTo>
                    <a:pt x="4534662" y="41783"/>
                  </a:lnTo>
                  <a:lnTo>
                    <a:pt x="4534662" y="208914"/>
                  </a:lnTo>
                  <a:lnTo>
                    <a:pt x="4531383" y="225194"/>
                  </a:lnTo>
                  <a:lnTo>
                    <a:pt x="4522438" y="238474"/>
                  </a:lnTo>
                  <a:lnTo>
                    <a:pt x="4509158" y="247419"/>
                  </a:lnTo>
                  <a:lnTo>
                    <a:pt x="4492879" y="250698"/>
                  </a:lnTo>
                  <a:lnTo>
                    <a:pt x="3779393" y="250698"/>
                  </a:lnTo>
                  <a:lnTo>
                    <a:pt x="3763113" y="247419"/>
                  </a:lnTo>
                  <a:lnTo>
                    <a:pt x="3749833" y="238474"/>
                  </a:lnTo>
                  <a:lnTo>
                    <a:pt x="3740888" y="225194"/>
                  </a:lnTo>
                  <a:lnTo>
                    <a:pt x="3737610" y="208914"/>
                  </a:lnTo>
                  <a:lnTo>
                    <a:pt x="3737610" y="41783"/>
                  </a:lnTo>
                  <a:close/>
                </a:path>
              </a:pathLst>
            </a:custGeom>
            <a:ln w="12700">
              <a:solidFill>
                <a:srgbClr val="34487C"/>
              </a:solidFill>
            </a:ln>
          </p:spPr>
          <p:txBody>
            <a:bodyPr wrap="square" lIns="0" tIns="0" rIns="0" bIns="0" rtlCol="0"/>
            <a:lstStyle/>
            <a:p>
              <a:endParaRPr sz="2700"/>
            </a:p>
          </p:txBody>
        </p:sp>
        <p:sp>
          <p:nvSpPr>
            <p:cNvPr id="10" name="object 10"/>
            <p:cNvSpPr/>
            <p:nvPr/>
          </p:nvSpPr>
          <p:spPr>
            <a:xfrm>
              <a:off x="6973062" y="1543939"/>
              <a:ext cx="164465" cy="103377"/>
            </a:xfrm>
            <a:prstGeom prst="rect">
              <a:avLst/>
            </a:prstGeom>
            <a:blipFill>
              <a:blip r:embed="rId3" cstate="print"/>
              <a:stretch>
                <a:fillRect/>
              </a:stretch>
            </a:blipFill>
          </p:spPr>
          <p:txBody>
            <a:bodyPr wrap="square" lIns="0" tIns="0" rIns="0" bIns="0" rtlCol="0"/>
            <a:lstStyle/>
            <a:p>
              <a:endParaRPr sz="2700"/>
            </a:p>
          </p:txBody>
        </p:sp>
        <p:sp>
          <p:nvSpPr>
            <p:cNvPr id="11" name="object 11"/>
            <p:cNvSpPr/>
            <p:nvPr/>
          </p:nvSpPr>
          <p:spPr>
            <a:xfrm>
              <a:off x="7934706" y="1543939"/>
              <a:ext cx="140589" cy="103377"/>
            </a:xfrm>
            <a:prstGeom prst="rect">
              <a:avLst/>
            </a:prstGeom>
            <a:blipFill>
              <a:blip r:embed="rId4" cstate="print"/>
              <a:stretch>
                <a:fillRect/>
              </a:stretch>
            </a:blipFill>
          </p:spPr>
          <p:txBody>
            <a:bodyPr wrap="square" lIns="0" tIns="0" rIns="0" bIns="0" rtlCol="0"/>
            <a:lstStyle/>
            <a:p>
              <a:endParaRPr sz="2700"/>
            </a:p>
          </p:txBody>
        </p:sp>
        <p:sp>
          <p:nvSpPr>
            <p:cNvPr id="12" name="object 12"/>
            <p:cNvSpPr/>
            <p:nvPr/>
          </p:nvSpPr>
          <p:spPr>
            <a:xfrm>
              <a:off x="8841486" y="1543939"/>
              <a:ext cx="167259" cy="103377"/>
            </a:xfrm>
            <a:prstGeom prst="rect">
              <a:avLst/>
            </a:prstGeom>
            <a:blipFill>
              <a:blip r:embed="rId5" cstate="print"/>
              <a:stretch>
                <a:fillRect/>
              </a:stretch>
            </a:blipFill>
          </p:spPr>
          <p:txBody>
            <a:bodyPr wrap="square" lIns="0" tIns="0" rIns="0" bIns="0" rtlCol="0"/>
            <a:lstStyle/>
            <a:p>
              <a:endParaRPr sz="2700"/>
            </a:p>
          </p:txBody>
        </p:sp>
        <p:sp>
          <p:nvSpPr>
            <p:cNvPr id="13" name="object 13"/>
            <p:cNvSpPr/>
            <p:nvPr/>
          </p:nvSpPr>
          <p:spPr>
            <a:xfrm>
              <a:off x="9761220" y="1543939"/>
              <a:ext cx="151637" cy="103377"/>
            </a:xfrm>
            <a:prstGeom prst="rect">
              <a:avLst/>
            </a:prstGeom>
            <a:blipFill>
              <a:blip r:embed="rId6" cstate="print"/>
              <a:stretch>
                <a:fillRect/>
              </a:stretch>
            </a:blipFill>
          </p:spPr>
          <p:txBody>
            <a:bodyPr wrap="square" lIns="0" tIns="0" rIns="0" bIns="0" rtlCol="0"/>
            <a:lstStyle/>
            <a:p>
              <a:endParaRPr sz="2700"/>
            </a:p>
          </p:txBody>
        </p:sp>
      </p:grpSp>
      <p:sp>
        <p:nvSpPr>
          <p:cNvPr id="14" name="object 14"/>
          <p:cNvSpPr txBox="1">
            <a:spLocks noGrp="1"/>
          </p:cNvSpPr>
          <p:nvPr>
            <p:ph type="title"/>
          </p:nvPr>
        </p:nvSpPr>
        <p:spPr>
          <a:xfrm>
            <a:off x="1" y="0"/>
            <a:ext cx="17963388" cy="1004121"/>
          </a:xfrm>
          <a:prstGeom prst="rect">
            <a:avLst/>
          </a:prstGeom>
        </p:spPr>
        <p:txBody>
          <a:bodyPr vert="horz" wrap="square" lIns="0" tIns="19050" rIns="0" bIns="0" rtlCol="0">
            <a:spAutoFit/>
          </a:bodyPr>
          <a:lstStyle/>
          <a:p>
            <a:pPr marL="19050">
              <a:spcBef>
                <a:spcPts val="150"/>
              </a:spcBef>
            </a:pPr>
            <a:r>
              <a:rPr spc="-720" dirty="0"/>
              <a:t>SCRUM: </a:t>
            </a:r>
            <a:r>
              <a:rPr spc="-278" dirty="0"/>
              <a:t>Project </a:t>
            </a:r>
            <a:r>
              <a:rPr spc="-323" dirty="0"/>
              <a:t>Overview </a:t>
            </a:r>
            <a:r>
              <a:rPr spc="-315" dirty="0"/>
              <a:t>(e.g. </a:t>
            </a:r>
            <a:r>
              <a:rPr spc="-306" dirty="0"/>
              <a:t>Software</a:t>
            </a:r>
            <a:r>
              <a:rPr spc="-360" dirty="0"/>
              <a:t> </a:t>
            </a:r>
            <a:r>
              <a:rPr spc="-270" dirty="0"/>
              <a:t>development)</a:t>
            </a:r>
          </a:p>
        </p:txBody>
      </p:sp>
      <p:sp>
        <p:nvSpPr>
          <p:cNvPr id="15" name="object 15"/>
          <p:cNvSpPr txBox="1"/>
          <p:nvPr/>
        </p:nvSpPr>
        <p:spPr>
          <a:xfrm>
            <a:off x="934974" y="4464863"/>
            <a:ext cx="3379470" cy="896399"/>
          </a:xfrm>
          <a:prstGeom prst="rect">
            <a:avLst/>
          </a:prstGeom>
        </p:spPr>
        <p:txBody>
          <a:bodyPr vert="horz" wrap="square" lIns="0" tIns="133350" rIns="0" bIns="0" rtlCol="0">
            <a:spAutoFit/>
          </a:bodyPr>
          <a:lstStyle/>
          <a:p>
            <a:pPr marL="533400" indent="-514350">
              <a:spcBef>
                <a:spcPts val="1050"/>
              </a:spcBef>
              <a:buFont typeface="Wingdings"/>
              <a:buChar char=""/>
              <a:tabLst>
                <a:tab pos="532448" algn="l"/>
                <a:tab pos="533400" algn="l"/>
              </a:tabLst>
            </a:pPr>
            <a:r>
              <a:rPr sz="2100" spc="-15" dirty="0">
                <a:solidFill>
                  <a:srgbClr val="0075B1"/>
                </a:solidFill>
                <a:latin typeface="Carlito"/>
                <a:cs typeface="Carlito"/>
              </a:rPr>
              <a:t>Overall </a:t>
            </a:r>
            <a:r>
              <a:rPr sz="2100" spc="-8" dirty="0">
                <a:solidFill>
                  <a:srgbClr val="0075B1"/>
                </a:solidFill>
                <a:latin typeface="Carlito"/>
                <a:cs typeface="Carlito"/>
              </a:rPr>
              <a:t>Planning </a:t>
            </a:r>
            <a:r>
              <a:rPr sz="2100" spc="-15" dirty="0">
                <a:solidFill>
                  <a:srgbClr val="0075B1"/>
                </a:solidFill>
                <a:latin typeface="Carlito"/>
                <a:cs typeface="Carlito"/>
              </a:rPr>
              <a:t>(Sprint</a:t>
            </a:r>
            <a:r>
              <a:rPr sz="2100" spc="60" dirty="0">
                <a:solidFill>
                  <a:srgbClr val="0075B1"/>
                </a:solidFill>
                <a:latin typeface="Carlito"/>
                <a:cs typeface="Carlito"/>
              </a:rPr>
              <a:t> </a:t>
            </a:r>
            <a:r>
              <a:rPr sz="2100" spc="-8" dirty="0">
                <a:solidFill>
                  <a:srgbClr val="0075B1"/>
                </a:solidFill>
                <a:latin typeface="Carlito"/>
                <a:cs typeface="Carlito"/>
              </a:rPr>
              <a:t>0)</a:t>
            </a:r>
            <a:endParaRPr sz="2100" dirty="0">
              <a:latin typeface="Carlito"/>
              <a:cs typeface="Carlito"/>
            </a:endParaRPr>
          </a:p>
          <a:p>
            <a:pPr marL="533400" indent="-514350">
              <a:spcBef>
                <a:spcPts val="900"/>
              </a:spcBef>
              <a:buFont typeface="Wingdings"/>
              <a:buChar char=""/>
              <a:tabLst>
                <a:tab pos="532448" algn="l"/>
                <a:tab pos="533400" algn="l"/>
              </a:tabLst>
            </a:pPr>
            <a:r>
              <a:rPr sz="2100" spc="-15" dirty="0">
                <a:solidFill>
                  <a:srgbClr val="0075B1"/>
                </a:solidFill>
                <a:latin typeface="Carlito"/>
                <a:cs typeface="Carlito"/>
              </a:rPr>
              <a:t>Sprint</a:t>
            </a:r>
            <a:r>
              <a:rPr sz="2100" spc="15" dirty="0">
                <a:solidFill>
                  <a:srgbClr val="0075B1"/>
                </a:solidFill>
                <a:latin typeface="Carlito"/>
                <a:cs typeface="Carlito"/>
              </a:rPr>
              <a:t> </a:t>
            </a:r>
            <a:r>
              <a:rPr sz="2100" spc="-8" dirty="0">
                <a:solidFill>
                  <a:srgbClr val="0075B1"/>
                </a:solidFill>
                <a:latin typeface="Carlito"/>
                <a:cs typeface="Carlito"/>
              </a:rPr>
              <a:t>1:</a:t>
            </a:r>
            <a:endParaRPr sz="2100" dirty="0">
              <a:latin typeface="Carlito"/>
              <a:cs typeface="Carlito"/>
            </a:endParaRPr>
          </a:p>
        </p:txBody>
      </p:sp>
      <p:sp>
        <p:nvSpPr>
          <p:cNvPr id="16" name="object 16"/>
          <p:cNvSpPr txBox="1"/>
          <p:nvPr/>
        </p:nvSpPr>
        <p:spPr>
          <a:xfrm>
            <a:off x="1620774" y="5448300"/>
            <a:ext cx="4133850" cy="1310936"/>
          </a:xfrm>
          <a:prstGeom prst="rect">
            <a:avLst/>
          </a:prstGeom>
        </p:spPr>
        <p:txBody>
          <a:bodyPr vert="horz" wrap="square" lIns="0" tIns="18098" rIns="0" bIns="0" rtlCol="0">
            <a:spAutoFit/>
          </a:bodyPr>
          <a:lstStyle/>
          <a:p>
            <a:pPr marL="447675" indent="-428625">
              <a:spcBef>
                <a:spcPts val="143"/>
              </a:spcBef>
              <a:buFont typeface="Arial"/>
              <a:buChar char="•"/>
              <a:tabLst>
                <a:tab pos="446723" algn="l"/>
                <a:tab pos="447675" algn="l"/>
              </a:tabLst>
            </a:pPr>
            <a:r>
              <a:rPr sz="2100" spc="-8" dirty="0">
                <a:solidFill>
                  <a:srgbClr val="0075B1"/>
                </a:solidFill>
                <a:latin typeface="Carlito"/>
                <a:cs typeface="Carlito"/>
              </a:rPr>
              <a:t>Backlog</a:t>
            </a:r>
            <a:r>
              <a:rPr sz="2100" spc="-15" dirty="0">
                <a:solidFill>
                  <a:srgbClr val="0075B1"/>
                </a:solidFill>
                <a:latin typeface="Carlito"/>
                <a:cs typeface="Carlito"/>
              </a:rPr>
              <a:t> </a:t>
            </a:r>
            <a:r>
              <a:rPr sz="2100" spc="-8" dirty="0">
                <a:solidFill>
                  <a:srgbClr val="0075B1"/>
                </a:solidFill>
                <a:latin typeface="Carlito"/>
                <a:cs typeface="Carlito"/>
              </a:rPr>
              <a:t>planning</a:t>
            </a:r>
            <a:endParaRPr sz="2100">
              <a:latin typeface="Carlito"/>
              <a:cs typeface="Carlito"/>
            </a:endParaRPr>
          </a:p>
          <a:p>
            <a:pPr marL="447675" indent="-428625">
              <a:buFont typeface="Arial"/>
              <a:buChar char="•"/>
              <a:tabLst>
                <a:tab pos="446723" algn="l"/>
                <a:tab pos="447675" algn="l"/>
              </a:tabLst>
            </a:pPr>
            <a:r>
              <a:rPr sz="2100" spc="-15" dirty="0">
                <a:solidFill>
                  <a:srgbClr val="0075B1"/>
                </a:solidFill>
                <a:latin typeface="Carlito"/>
                <a:cs typeface="Carlito"/>
              </a:rPr>
              <a:t>Execute</a:t>
            </a:r>
            <a:r>
              <a:rPr sz="2100" spc="15" dirty="0">
                <a:solidFill>
                  <a:srgbClr val="0075B1"/>
                </a:solidFill>
                <a:latin typeface="Carlito"/>
                <a:cs typeface="Carlito"/>
              </a:rPr>
              <a:t> </a:t>
            </a:r>
            <a:r>
              <a:rPr sz="2100" spc="-15" dirty="0">
                <a:solidFill>
                  <a:srgbClr val="0075B1"/>
                </a:solidFill>
                <a:latin typeface="Carlito"/>
                <a:cs typeface="Carlito"/>
              </a:rPr>
              <a:t>work</a:t>
            </a:r>
            <a:endParaRPr sz="2100">
              <a:latin typeface="Carlito"/>
              <a:cs typeface="Carlito"/>
            </a:endParaRPr>
          </a:p>
          <a:p>
            <a:pPr marL="447675" indent="-428625">
              <a:buFont typeface="Arial"/>
              <a:buChar char="•"/>
              <a:tabLst>
                <a:tab pos="446723" algn="l"/>
                <a:tab pos="447675" algn="l"/>
              </a:tabLst>
            </a:pPr>
            <a:r>
              <a:rPr sz="2100" spc="-15" dirty="0">
                <a:solidFill>
                  <a:srgbClr val="0075B1"/>
                </a:solidFill>
                <a:latin typeface="Carlito"/>
                <a:cs typeface="Carlito"/>
              </a:rPr>
              <a:t>Demo</a:t>
            </a:r>
            <a:endParaRPr sz="2100">
              <a:latin typeface="Carlito"/>
              <a:cs typeface="Carlito"/>
            </a:endParaRPr>
          </a:p>
          <a:p>
            <a:pPr marL="447675" indent="-428625">
              <a:buFont typeface="Arial"/>
              <a:buChar char="•"/>
              <a:tabLst>
                <a:tab pos="446723" algn="l"/>
                <a:tab pos="447675" algn="l"/>
              </a:tabLst>
            </a:pPr>
            <a:r>
              <a:rPr sz="2100" spc="-8" dirty="0">
                <a:solidFill>
                  <a:srgbClr val="0075B1"/>
                </a:solidFill>
                <a:latin typeface="Carlito"/>
                <a:cs typeface="Carlito"/>
              </a:rPr>
              <a:t>Release of the </a:t>
            </a:r>
            <a:r>
              <a:rPr sz="2100" spc="-15" dirty="0">
                <a:solidFill>
                  <a:srgbClr val="0075B1"/>
                </a:solidFill>
                <a:latin typeface="Carlito"/>
                <a:cs typeface="Carlito"/>
              </a:rPr>
              <a:t>completed product</a:t>
            </a:r>
            <a:endParaRPr sz="2100">
              <a:latin typeface="Carlito"/>
              <a:cs typeface="Carlito"/>
            </a:endParaRPr>
          </a:p>
        </p:txBody>
      </p:sp>
      <p:sp>
        <p:nvSpPr>
          <p:cNvPr id="17" name="object 17"/>
          <p:cNvSpPr txBox="1"/>
          <p:nvPr/>
        </p:nvSpPr>
        <p:spPr>
          <a:xfrm>
            <a:off x="934974" y="6842378"/>
            <a:ext cx="1463991" cy="342401"/>
          </a:xfrm>
          <a:prstGeom prst="rect">
            <a:avLst/>
          </a:prstGeom>
        </p:spPr>
        <p:txBody>
          <a:bodyPr vert="horz" wrap="square" lIns="0" tIns="19050" rIns="0" bIns="0" rtlCol="0">
            <a:spAutoFit/>
          </a:bodyPr>
          <a:lstStyle/>
          <a:p>
            <a:pPr marL="533400" indent="-514350">
              <a:spcBef>
                <a:spcPts val="150"/>
              </a:spcBef>
              <a:buFont typeface="Wingdings"/>
              <a:buChar char=""/>
              <a:tabLst>
                <a:tab pos="532448" algn="l"/>
                <a:tab pos="533400" algn="l"/>
              </a:tabLst>
            </a:pPr>
            <a:r>
              <a:rPr sz="2100" spc="-15" dirty="0">
                <a:solidFill>
                  <a:srgbClr val="0075B1"/>
                </a:solidFill>
                <a:latin typeface="Carlito"/>
                <a:cs typeface="Carlito"/>
              </a:rPr>
              <a:t>Sprint</a:t>
            </a:r>
            <a:r>
              <a:rPr sz="2100" spc="-68" dirty="0">
                <a:solidFill>
                  <a:srgbClr val="0075B1"/>
                </a:solidFill>
                <a:latin typeface="Carlito"/>
                <a:cs typeface="Carlito"/>
              </a:rPr>
              <a:t> </a:t>
            </a:r>
            <a:r>
              <a:rPr sz="2100" dirty="0">
                <a:solidFill>
                  <a:srgbClr val="0075B1"/>
                </a:solidFill>
                <a:latin typeface="Carlito"/>
                <a:cs typeface="Carlito"/>
              </a:rPr>
              <a:t>2:</a:t>
            </a:r>
            <a:endParaRPr sz="2100">
              <a:latin typeface="Carlito"/>
              <a:cs typeface="Carlito"/>
            </a:endParaRPr>
          </a:p>
        </p:txBody>
      </p:sp>
      <p:sp>
        <p:nvSpPr>
          <p:cNvPr id="18" name="object 18"/>
          <p:cNvSpPr txBox="1"/>
          <p:nvPr/>
        </p:nvSpPr>
        <p:spPr>
          <a:xfrm>
            <a:off x="1620774" y="7277480"/>
            <a:ext cx="4162425" cy="1310936"/>
          </a:xfrm>
          <a:prstGeom prst="rect">
            <a:avLst/>
          </a:prstGeom>
        </p:spPr>
        <p:txBody>
          <a:bodyPr vert="horz" wrap="square" lIns="0" tIns="18098" rIns="0" bIns="0" rtlCol="0">
            <a:spAutoFit/>
          </a:bodyPr>
          <a:lstStyle/>
          <a:p>
            <a:pPr marL="447675" indent="-428625">
              <a:spcBef>
                <a:spcPts val="143"/>
              </a:spcBef>
              <a:buFont typeface="Arial"/>
              <a:buChar char="•"/>
              <a:tabLst>
                <a:tab pos="446723" algn="l"/>
                <a:tab pos="447675" algn="l"/>
              </a:tabLst>
            </a:pPr>
            <a:r>
              <a:rPr sz="2100" spc="-8" dirty="0">
                <a:solidFill>
                  <a:srgbClr val="0075B1"/>
                </a:solidFill>
                <a:latin typeface="Carlito"/>
                <a:cs typeface="Carlito"/>
              </a:rPr>
              <a:t>Backlog</a:t>
            </a:r>
            <a:r>
              <a:rPr sz="2100" spc="-15" dirty="0">
                <a:solidFill>
                  <a:srgbClr val="0075B1"/>
                </a:solidFill>
                <a:latin typeface="Carlito"/>
                <a:cs typeface="Carlito"/>
              </a:rPr>
              <a:t> </a:t>
            </a:r>
            <a:r>
              <a:rPr sz="2100" spc="-8" dirty="0">
                <a:solidFill>
                  <a:srgbClr val="0075B1"/>
                </a:solidFill>
                <a:latin typeface="Carlito"/>
                <a:cs typeface="Carlito"/>
              </a:rPr>
              <a:t>planning</a:t>
            </a:r>
            <a:endParaRPr sz="2100">
              <a:latin typeface="Carlito"/>
              <a:cs typeface="Carlito"/>
            </a:endParaRPr>
          </a:p>
          <a:p>
            <a:pPr marL="447675" indent="-428625">
              <a:buFont typeface="Arial"/>
              <a:buChar char="•"/>
              <a:tabLst>
                <a:tab pos="446723" algn="l"/>
                <a:tab pos="447675" algn="l"/>
              </a:tabLst>
            </a:pPr>
            <a:r>
              <a:rPr sz="2100" spc="-15" dirty="0">
                <a:solidFill>
                  <a:srgbClr val="0075B1"/>
                </a:solidFill>
                <a:latin typeface="Carlito"/>
                <a:cs typeface="Carlito"/>
              </a:rPr>
              <a:t>Execute</a:t>
            </a:r>
            <a:endParaRPr sz="2100">
              <a:latin typeface="Carlito"/>
              <a:cs typeface="Carlito"/>
            </a:endParaRPr>
          </a:p>
          <a:p>
            <a:pPr marL="447675" indent="-428625">
              <a:buFont typeface="Arial"/>
              <a:buChar char="•"/>
              <a:tabLst>
                <a:tab pos="446723" algn="l"/>
                <a:tab pos="447675" algn="l"/>
              </a:tabLst>
            </a:pPr>
            <a:r>
              <a:rPr sz="2100" spc="-15" dirty="0">
                <a:solidFill>
                  <a:srgbClr val="0075B1"/>
                </a:solidFill>
                <a:latin typeface="Carlito"/>
                <a:cs typeface="Carlito"/>
              </a:rPr>
              <a:t>Demo</a:t>
            </a:r>
            <a:endParaRPr sz="2100">
              <a:latin typeface="Carlito"/>
              <a:cs typeface="Carlito"/>
            </a:endParaRPr>
          </a:p>
          <a:p>
            <a:pPr marL="447675" indent="-428625">
              <a:buFont typeface="Arial"/>
              <a:buChar char="•"/>
              <a:tabLst>
                <a:tab pos="446723" algn="l"/>
                <a:tab pos="447675" algn="l"/>
              </a:tabLst>
            </a:pPr>
            <a:r>
              <a:rPr sz="2100" spc="-8" dirty="0">
                <a:solidFill>
                  <a:srgbClr val="0075B1"/>
                </a:solidFill>
                <a:latin typeface="Carlito"/>
                <a:cs typeface="Carlito"/>
              </a:rPr>
              <a:t>Release of the </a:t>
            </a:r>
            <a:r>
              <a:rPr sz="2100" spc="-15" dirty="0">
                <a:solidFill>
                  <a:srgbClr val="0075B1"/>
                </a:solidFill>
                <a:latin typeface="Carlito"/>
                <a:cs typeface="Carlito"/>
              </a:rPr>
              <a:t>completed</a:t>
            </a:r>
            <a:r>
              <a:rPr sz="2100" spc="-255" dirty="0">
                <a:solidFill>
                  <a:srgbClr val="0075B1"/>
                </a:solidFill>
                <a:latin typeface="Carlito"/>
                <a:cs typeface="Carlito"/>
              </a:rPr>
              <a:t> </a:t>
            </a:r>
            <a:r>
              <a:rPr sz="2100" spc="-15" dirty="0">
                <a:solidFill>
                  <a:srgbClr val="0075B1"/>
                </a:solidFill>
                <a:latin typeface="Carlito"/>
                <a:cs typeface="Carlito"/>
              </a:rPr>
              <a:t>product</a:t>
            </a:r>
            <a:endParaRPr sz="2100">
              <a:latin typeface="Carlito"/>
              <a:cs typeface="Carlito"/>
            </a:endParaRPr>
          </a:p>
        </p:txBody>
      </p:sp>
      <p:sp>
        <p:nvSpPr>
          <p:cNvPr id="19" name="object 19"/>
          <p:cNvSpPr txBox="1"/>
          <p:nvPr/>
        </p:nvSpPr>
        <p:spPr>
          <a:xfrm>
            <a:off x="32331" y="3503411"/>
            <a:ext cx="6858000" cy="987771"/>
          </a:xfrm>
          <a:prstGeom prst="rect">
            <a:avLst/>
          </a:prstGeom>
        </p:spPr>
        <p:txBody>
          <a:bodyPr vert="horz" wrap="square" lIns="0" tIns="18098" rIns="0" bIns="0" rtlCol="0">
            <a:spAutoFit/>
          </a:bodyPr>
          <a:lstStyle/>
          <a:p>
            <a:pPr marL="19050" marR="7620">
              <a:spcBef>
                <a:spcPts val="143"/>
              </a:spcBef>
            </a:pPr>
            <a:r>
              <a:rPr sz="2100" spc="-8" dirty="0">
                <a:solidFill>
                  <a:srgbClr val="0075B1"/>
                </a:solidFill>
                <a:latin typeface="Carlito"/>
                <a:cs typeface="Carlito"/>
              </a:rPr>
              <a:t>The </a:t>
            </a:r>
            <a:r>
              <a:rPr sz="2100" spc="-15" dirty="0">
                <a:solidFill>
                  <a:srgbClr val="0075B1"/>
                </a:solidFill>
                <a:latin typeface="Carlito"/>
                <a:cs typeface="Carlito"/>
              </a:rPr>
              <a:t>lifecycle </a:t>
            </a:r>
            <a:r>
              <a:rPr sz="2100" spc="-8" dirty="0">
                <a:solidFill>
                  <a:srgbClr val="0075B1"/>
                </a:solidFill>
                <a:latin typeface="Carlito"/>
                <a:cs typeface="Carlito"/>
              </a:rPr>
              <a:t>of a </a:t>
            </a:r>
            <a:r>
              <a:rPr sz="2100" b="1" spc="-8" dirty="0">
                <a:solidFill>
                  <a:srgbClr val="0075B1"/>
                </a:solidFill>
                <a:latin typeface="Carlito"/>
                <a:cs typeface="Carlito"/>
              </a:rPr>
              <a:t>Scrum </a:t>
            </a:r>
            <a:r>
              <a:rPr sz="2100" spc="-15" dirty="0">
                <a:solidFill>
                  <a:srgbClr val="0075B1"/>
                </a:solidFill>
                <a:latin typeface="Carlito"/>
                <a:cs typeface="Carlito"/>
              </a:rPr>
              <a:t>project </a:t>
            </a:r>
            <a:r>
              <a:rPr sz="2100" spc="-8" dirty="0">
                <a:solidFill>
                  <a:srgbClr val="0075B1"/>
                </a:solidFill>
                <a:latin typeface="Carlito"/>
                <a:cs typeface="Carlito"/>
              </a:rPr>
              <a:t>suggests, on the other hand, </a:t>
            </a:r>
            <a:r>
              <a:rPr sz="2100" spc="-15" dirty="0">
                <a:solidFill>
                  <a:srgbClr val="0075B1"/>
                </a:solidFill>
                <a:latin typeface="Carlito"/>
                <a:cs typeface="Carlito"/>
              </a:rPr>
              <a:t>to  work </a:t>
            </a:r>
            <a:r>
              <a:rPr sz="2100" spc="-23" dirty="0">
                <a:solidFill>
                  <a:srgbClr val="0075B1"/>
                </a:solidFill>
                <a:latin typeface="Carlito"/>
                <a:cs typeface="Carlito"/>
              </a:rPr>
              <a:t>step </a:t>
            </a:r>
            <a:r>
              <a:rPr sz="2100" spc="-15" dirty="0">
                <a:solidFill>
                  <a:srgbClr val="0075B1"/>
                </a:solidFill>
                <a:latin typeface="Carlito"/>
                <a:cs typeface="Carlito"/>
              </a:rPr>
              <a:t>by </a:t>
            </a:r>
            <a:r>
              <a:rPr sz="2100" spc="-23" dirty="0">
                <a:solidFill>
                  <a:srgbClr val="0075B1"/>
                </a:solidFill>
                <a:latin typeface="Carlito"/>
                <a:cs typeface="Carlito"/>
              </a:rPr>
              <a:t>step </a:t>
            </a:r>
            <a:r>
              <a:rPr sz="2100" spc="-8" dirty="0">
                <a:solidFill>
                  <a:srgbClr val="0075B1"/>
                </a:solidFill>
                <a:latin typeface="Carlito"/>
                <a:cs typeface="Carlito"/>
              </a:rPr>
              <a:t>– designing, coding, and </a:t>
            </a:r>
            <a:r>
              <a:rPr sz="2100" spc="-15" dirty="0">
                <a:solidFill>
                  <a:srgbClr val="0075B1"/>
                </a:solidFill>
                <a:latin typeface="Carlito"/>
                <a:cs typeface="Carlito"/>
              </a:rPr>
              <a:t>testing </a:t>
            </a:r>
            <a:r>
              <a:rPr sz="2100" spc="-8" dirty="0">
                <a:solidFill>
                  <a:srgbClr val="0075B1"/>
                </a:solidFill>
                <a:latin typeface="Carlito"/>
                <a:cs typeface="Carlito"/>
              </a:rPr>
              <a:t>one </a:t>
            </a:r>
            <a:r>
              <a:rPr sz="2100" spc="-15" dirty="0">
                <a:solidFill>
                  <a:srgbClr val="0075B1"/>
                </a:solidFill>
                <a:latin typeface="Carlito"/>
                <a:cs typeface="Carlito"/>
              </a:rPr>
              <a:t>part,  </a:t>
            </a:r>
            <a:r>
              <a:rPr sz="2100" spc="-23" dirty="0">
                <a:solidFill>
                  <a:srgbClr val="0075B1"/>
                </a:solidFill>
                <a:latin typeface="Carlito"/>
                <a:cs typeface="Carlito"/>
              </a:rPr>
              <a:t>before </a:t>
            </a:r>
            <a:r>
              <a:rPr sz="2100" spc="-15" dirty="0">
                <a:solidFill>
                  <a:srgbClr val="0075B1"/>
                </a:solidFill>
                <a:latin typeface="Carlito"/>
                <a:cs typeface="Carlito"/>
              </a:rPr>
              <a:t>moving to </a:t>
            </a:r>
            <a:r>
              <a:rPr sz="2100" spc="-8" dirty="0">
                <a:solidFill>
                  <a:srgbClr val="0075B1"/>
                </a:solidFill>
                <a:latin typeface="Carlito"/>
                <a:cs typeface="Carlito"/>
              </a:rPr>
              <a:t>the </a:t>
            </a:r>
            <a:r>
              <a:rPr sz="2100" spc="-15" dirty="0">
                <a:solidFill>
                  <a:srgbClr val="0075B1"/>
                </a:solidFill>
                <a:latin typeface="Carlito"/>
                <a:cs typeface="Carlito"/>
              </a:rPr>
              <a:t>next</a:t>
            </a:r>
            <a:r>
              <a:rPr sz="2100" spc="105" dirty="0">
                <a:solidFill>
                  <a:srgbClr val="0075B1"/>
                </a:solidFill>
                <a:latin typeface="Carlito"/>
                <a:cs typeface="Carlito"/>
              </a:rPr>
              <a:t> </a:t>
            </a:r>
            <a:r>
              <a:rPr sz="2100" spc="-15" dirty="0">
                <a:solidFill>
                  <a:srgbClr val="0075B1"/>
                </a:solidFill>
                <a:latin typeface="Carlito"/>
                <a:cs typeface="Carlito"/>
              </a:rPr>
              <a:t>one:</a:t>
            </a:r>
            <a:endParaRPr sz="2100" dirty="0">
              <a:latin typeface="Carlito"/>
              <a:cs typeface="Carlito"/>
            </a:endParaRPr>
          </a:p>
        </p:txBody>
      </p:sp>
      <p:sp>
        <p:nvSpPr>
          <p:cNvPr id="20" name="object 20"/>
          <p:cNvSpPr txBox="1"/>
          <p:nvPr/>
        </p:nvSpPr>
        <p:spPr>
          <a:xfrm>
            <a:off x="44226" y="8391929"/>
            <a:ext cx="6652165" cy="1895071"/>
          </a:xfrm>
          <a:prstGeom prst="rect">
            <a:avLst/>
          </a:prstGeom>
        </p:spPr>
        <p:txBody>
          <a:bodyPr vert="horz" wrap="square" lIns="0" tIns="149543" rIns="0" bIns="0" rtlCol="0">
            <a:spAutoFit/>
          </a:bodyPr>
          <a:lstStyle/>
          <a:p>
            <a:pPr marL="669608" indent="-515303" algn="just">
              <a:spcBef>
                <a:spcPts val="1178"/>
              </a:spcBef>
              <a:buFont typeface="Wingdings"/>
              <a:buChar char=""/>
              <a:tabLst>
                <a:tab pos="670560" algn="l"/>
              </a:tabLst>
            </a:pPr>
            <a:r>
              <a:rPr sz="2100" spc="-15" dirty="0">
                <a:solidFill>
                  <a:srgbClr val="0075B1"/>
                </a:solidFill>
                <a:latin typeface="Carlito"/>
                <a:cs typeface="Carlito"/>
              </a:rPr>
              <a:t>Sprint </a:t>
            </a:r>
            <a:r>
              <a:rPr sz="2100" spc="-8" dirty="0">
                <a:solidFill>
                  <a:srgbClr val="0075B1"/>
                </a:solidFill>
                <a:latin typeface="Carlito"/>
                <a:cs typeface="Carlito"/>
              </a:rPr>
              <a:t>3</a:t>
            </a:r>
            <a:r>
              <a:rPr sz="2100" spc="23" dirty="0">
                <a:solidFill>
                  <a:srgbClr val="0075B1"/>
                </a:solidFill>
                <a:latin typeface="Carlito"/>
                <a:cs typeface="Carlito"/>
              </a:rPr>
              <a:t> </a:t>
            </a:r>
            <a:r>
              <a:rPr sz="2100" spc="-15" dirty="0">
                <a:solidFill>
                  <a:srgbClr val="0075B1"/>
                </a:solidFill>
                <a:latin typeface="Carlito"/>
                <a:cs typeface="Carlito"/>
              </a:rPr>
              <a:t>(…)</a:t>
            </a:r>
            <a:endParaRPr sz="2100" dirty="0">
              <a:latin typeface="Carlito"/>
              <a:cs typeface="Carlito"/>
            </a:endParaRPr>
          </a:p>
          <a:p>
            <a:pPr marL="19050" marR="7620" algn="just">
              <a:spcBef>
                <a:spcPts val="1035"/>
              </a:spcBef>
            </a:pPr>
            <a:r>
              <a:rPr sz="2100" spc="-8" dirty="0">
                <a:solidFill>
                  <a:srgbClr val="0075B1"/>
                </a:solidFill>
                <a:latin typeface="Carlito"/>
                <a:cs typeface="Carlito"/>
              </a:rPr>
              <a:t>In </a:t>
            </a:r>
            <a:r>
              <a:rPr sz="2100" spc="-15" dirty="0">
                <a:solidFill>
                  <a:srgbClr val="0075B1"/>
                </a:solidFill>
                <a:latin typeface="Carlito"/>
                <a:cs typeface="Carlito"/>
              </a:rPr>
              <a:t>order to </a:t>
            </a:r>
            <a:r>
              <a:rPr sz="2100" spc="-8" dirty="0">
                <a:solidFill>
                  <a:srgbClr val="0075B1"/>
                </a:solidFill>
                <a:latin typeface="Carlito"/>
                <a:cs typeface="Carlito"/>
              </a:rPr>
              <a:t>ensure the </a:t>
            </a:r>
            <a:r>
              <a:rPr sz="2100" spc="-15" dirty="0">
                <a:solidFill>
                  <a:srgbClr val="0075B1"/>
                </a:solidFill>
                <a:latin typeface="Carlito"/>
                <a:cs typeface="Carlito"/>
              </a:rPr>
              <a:t>work </a:t>
            </a:r>
            <a:r>
              <a:rPr sz="2100" spc="-8" dirty="0">
                <a:solidFill>
                  <a:srgbClr val="0075B1"/>
                </a:solidFill>
                <a:latin typeface="Carlito"/>
                <a:cs typeface="Carlito"/>
              </a:rPr>
              <a:t>meets expectations </a:t>
            </a:r>
            <a:r>
              <a:rPr sz="2100" dirty="0">
                <a:solidFill>
                  <a:srgbClr val="0075B1"/>
                </a:solidFill>
                <a:latin typeface="Carlito"/>
                <a:cs typeface="Carlito"/>
              </a:rPr>
              <a:t>and </a:t>
            </a:r>
            <a:r>
              <a:rPr sz="2100" spc="-8" dirty="0">
                <a:solidFill>
                  <a:srgbClr val="0075B1"/>
                </a:solidFill>
                <a:latin typeface="Carlito"/>
                <a:cs typeface="Carlito"/>
              </a:rPr>
              <a:t>needs, the  </a:t>
            </a:r>
            <a:r>
              <a:rPr sz="2100" spc="-15" dirty="0">
                <a:solidFill>
                  <a:srgbClr val="0075B1"/>
                </a:solidFill>
                <a:latin typeface="Carlito"/>
                <a:cs typeface="Carlito"/>
              </a:rPr>
              <a:t>Product </a:t>
            </a:r>
            <a:r>
              <a:rPr sz="2100" spc="-8" dirty="0">
                <a:solidFill>
                  <a:srgbClr val="0075B1"/>
                </a:solidFill>
                <a:latin typeface="Carlito"/>
                <a:cs typeface="Carlito"/>
              </a:rPr>
              <a:t>Owner has </a:t>
            </a:r>
            <a:r>
              <a:rPr sz="2100" spc="-15" dirty="0">
                <a:solidFill>
                  <a:srgbClr val="0075B1"/>
                </a:solidFill>
                <a:latin typeface="Carlito"/>
                <a:cs typeface="Carlito"/>
              </a:rPr>
              <a:t>to play </a:t>
            </a:r>
            <a:r>
              <a:rPr sz="2100" spc="-8" dirty="0">
                <a:solidFill>
                  <a:srgbClr val="0075B1"/>
                </a:solidFill>
                <a:latin typeface="Carlito"/>
                <a:cs typeface="Carlito"/>
              </a:rPr>
              <a:t>a very active </a:t>
            </a:r>
            <a:r>
              <a:rPr sz="2100" spc="-15" dirty="0">
                <a:solidFill>
                  <a:srgbClr val="0075B1"/>
                </a:solidFill>
                <a:latin typeface="Carlito"/>
                <a:cs typeface="Carlito"/>
              </a:rPr>
              <a:t>role. </a:t>
            </a:r>
            <a:r>
              <a:rPr sz="2100" spc="-8" dirty="0">
                <a:solidFill>
                  <a:srgbClr val="0075B1"/>
                </a:solidFill>
                <a:latin typeface="Carlito"/>
                <a:cs typeface="Carlito"/>
              </a:rPr>
              <a:t>The PO has </a:t>
            </a:r>
            <a:r>
              <a:rPr sz="2100" spc="-15" dirty="0">
                <a:solidFill>
                  <a:srgbClr val="0075B1"/>
                </a:solidFill>
                <a:latin typeface="Carlito"/>
                <a:cs typeface="Carlito"/>
              </a:rPr>
              <a:t>to always  attend </a:t>
            </a:r>
            <a:r>
              <a:rPr sz="2100" spc="-8" dirty="0">
                <a:solidFill>
                  <a:srgbClr val="0075B1"/>
                </a:solidFill>
                <a:latin typeface="Carlito"/>
                <a:cs typeface="Carlito"/>
              </a:rPr>
              <a:t>the </a:t>
            </a:r>
            <a:r>
              <a:rPr sz="2100" i="1" spc="-8" dirty="0">
                <a:solidFill>
                  <a:srgbClr val="0075B1"/>
                </a:solidFill>
                <a:latin typeface="Carlito"/>
                <a:cs typeface="Carlito"/>
              </a:rPr>
              <a:t>planning </a:t>
            </a:r>
            <a:r>
              <a:rPr sz="2100" spc="-8" dirty="0">
                <a:solidFill>
                  <a:srgbClr val="0075B1"/>
                </a:solidFill>
                <a:latin typeface="Carlito"/>
                <a:cs typeface="Carlito"/>
              </a:rPr>
              <a:t>and </a:t>
            </a:r>
            <a:r>
              <a:rPr sz="2100" i="1" spc="-8" dirty="0">
                <a:solidFill>
                  <a:srgbClr val="0075B1"/>
                </a:solidFill>
                <a:latin typeface="Carlito"/>
                <a:cs typeface="Carlito"/>
              </a:rPr>
              <a:t>demo sessions </a:t>
            </a:r>
            <a:r>
              <a:rPr sz="2100" spc="-8" dirty="0">
                <a:solidFill>
                  <a:srgbClr val="0075B1"/>
                </a:solidFill>
                <a:latin typeface="Carlito"/>
                <a:cs typeface="Carlito"/>
              </a:rPr>
              <a:t>of each</a:t>
            </a:r>
            <a:r>
              <a:rPr sz="2100" spc="135" dirty="0">
                <a:solidFill>
                  <a:srgbClr val="0075B1"/>
                </a:solidFill>
                <a:latin typeface="Carlito"/>
                <a:cs typeface="Carlito"/>
              </a:rPr>
              <a:t> </a:t>
            </a:r>
            <a:r>
              <a:rPr sz="2100" spc="-15" dirty="0">
                <a:solidFill>
                  <a:srgbClr val="0075B1"/>
                </a:solidFill>
                <a:latin typeface="Carlito"/>
                <a:cs typeface="Carlito"/>
              </a:rPr>
              <a:t>Sprint.</a:t>
            </a:r>
            <a:endParaRPr sz="2100" dirty="0">
              <a:latin typeface="Carlito"/>
              <a:cs typeface="Carlito"/>
            </a:endParaRPr>
          </a:p>
        </p:txBody>
      </p:sp>
      <p:sp>
        <p:nvSpPr>
          <p:cNvPr id="21" name="object 21"/>
          <p:cNvSpPr txBox="1"/>
          <p:nvPr/>
        </p:nvSpPr>
        <p:spPr>
          <a:xfrm>
            <a:off x="53435" y="1215043"/>
            <a:ext cx="6652165" cy="1957267"/>
          </a:xfrm>
          <a:prstGeom prst="rect">
            <a:avLst/>
          </a:prstGeom>
        </p:spPr>
        <p:txBody>
          <a:bodyPr vert="horz" wrap="square" lIns="0" tIns="18098" rIns="0" bIns="0" rtlCol="0">
            <a:spAutoFit/>
          </a:bodyPr>
          <a:lstStyle/>
          <a:p>
            <a:pPr marL="19050" marR="7620" algn="just">
              <a:spcBef>
                <a:spcPts val="143"/>
              </a:spcBef>
            </a:pPr>
            <a:r>
              <a:rPr sz="2100" spc="-8" dirty="0">
                <a:solidFill>
                  <a:srgbClr val="0075B1"/>
                </a:solidFill>
                <a:latin typeface="Carlito"/>
                <a:cs typeface="Carlito"/>
              </a:rPr>
              <a:t>The </a:t>
            </a:r>
            <a:r>
              <a:rPr sz="2100" spc="-15" dirty="0">
                <a:solidFill>
                  <a:srgbClr val="0075B1"/>
                </a:solidFill>
                <a:latin typeface="Carlito"/>
                <a:cs typeface="Carlito"/>
              </a:rPr>
              <a:t>standard </a:t>
            </a:r>
            <a:r>
              <a:rPr sz="2100" spc="-8" dirty="0">
                <a:solidFill>
                  <a:srgbClr val="0075B1"/>
                </a:solidFill>
                <a:latin typeface="Carlito"/>
                <a:cs typeface="Carlito"/>
              </a:rPr>
              <a:t>phases of </a:t>
            </a:r>
            <a:r>
              <a:rPr sz="2100" spc="-15" dirty="0">
                <a:solidFill>
                  <a:srgbClr val="0075B1"/>
                </a:solidFill>
                <a:latin typeface="Carlito"/>
                <a:cs typeface="Carlito"/>
              </a:rPr>
              <a:t>software development </a:t>
            </a:r>
            <a:r>
              <a:rPr sz="2100" dirty="0">
                <a:solidFill>
                  <a:srgbClr val="0075B1"/>
                </a:solidFill>
                <a:latin typeface="Carlito"/>
                <a:cs typeface="Carlito"/>
              </a:rPr>
              <a:t>include </a:t>
            </a:r>
            <a:r>
              <a:rPr sz="2100" spc="-8" dirty="0">
                <a:solidFill>
                  <a:srgbClr val="0075B1"/>
                </a:solidFill>
                <a:latin typeface="Carlito"/>
                <a:cs typeface="Carlito"/>
              </a:rPr>
              <a:t>designing the  solution, coding, </a:t>
            </a:r>
            <a:r>
              <a:rPr sz="2100" dirty="0">
                <a:solidFill>
                  <a:srgbClr val="0075B1"/>
                </a:solidFill>
                <a:latin typeface="Carlito"/>
                <a:cs typeface="Carlito"/>
              </a:rPr>
              <a:t>and </a:t>
            </a:r>
            <a:r>
              <a:rPr sz="2100" spc="-23" dirty="0">
                <a:solidFill>
                  <a:srgbClr val="0075B1"/>
                </a:solidFill>
                <a:latin typeface="Carlito"/>
                <a:cs typeface="Carlito"/>
              </a:rPr>
              <a:t>finally, </a:t>
            </a:r>
            <a:r>
              <a:rPr sz="2100" spc="-15" dirty="0">
                <a:solidFill>
                  <a:srgbClr val="0075B1"/>
                </a:solidFill>
                <a:latin typeface="Carlito"/>
                <a:cs typeface="Carlito"/>
              </a:rPr>
              <a:t>testing </a:t>
            </a:r>
            <a:r>
              <a:rPr sz="2100" spc="-8" dirty="0">
                <a:solidFill>
                  <a:srgbClr val="0075B1"/>
                </a:solidFill>
                <a:latin typeface="Carlito"/>
                <a:cs typeface="Carlito"/>
              </a:rPr>
              <a:t>the </a:t>
            </a:r>
            <a:r>
              <a:rPr sz="2100" spc="-15" dirty="0">
                <a:solidFill>
                  <a:srgbClr val="0075B1"/>
                </a:solidFill>
                <a:latin typeface="Carlito"/>
                <a:cs typeface="Carlito"/>
              </a:rPr>
              <a:t>software. </a:t>
            </a:r>
            <a:r>
              <a:rPr sz="2100" spc="-8" dirty="0">
                <a:solidFill>
                  <a:srgbClr val="0075B1"/>
                </a:solidFill>
                <a:latin typeface="Carlito"/>
                <a:cs typeface="Carlito"/>
              </a:rPr>
              <a:t>The original </a:t>
            </a:r>
            <a:r>
              <a:rPr sz="2100" spc="-23" dirty="0">
                <a:solidFill>
                  <a:srgbClr val="0075B1"/>
                </a:solidFill>
                <a:latin typeface="Carlito"/>
                <a:cs typeface="Carlito"/>
              </a:rPr>
              <a:t>way </a:t>
            </a:r>
            <a:r>
              <a:rPr sz="2100" spc="-8" dirty="0">
                <a:solidFill>
                  <a:srgbClr val="0075B1"/>
                </a:solidFill>
                <a:latin typeface="Carlito"/>
                <a:cs typeface="Carlito"/>
              </a:rPr>
              <a:t>of  structuring such similar </a:t>
            </a:r>
            <a:r>
              <a:rPr sz="2100" spc="-15" dirty="0">
                <a:solidFill>
                  <a:srgbClr val="0075B1"/>
                </a:solidFill>
                <a:latin typeface="Carlito"/>
                <a:cs typeface="Carlito"/>
              </a:rPr>
              <a:t>work </a:t>
            </a:r>
            <a:r>
              <a:rPr sz="2100" spc="-8" dirty="0">
                <a:solidFill>
                  <a:srgbClr val="0075B1"/>
                </a:solidFill>
                <a:latin typeface="Carlito"/>
                <a:cs typeface="Carlito"/>
              </a:rPr>
              <a:t>included </a:t>
            </a:r>
            <a:r>
              <a:rPr sz="2100" spc="-15" dirty="0">
                <a:solidFill>
                  <a:srgbClr val="0075B1"/>
                </a:solidFill>
                <a:latin typeface="Carlito"/>
                <a:cs typeface="Carlito"/>
              </a:rPr>
              <a:t>performing </a:t>
            </a:r>
            <a:r>
              <a:rPr sz="2100" spc="-8" dirty="0">
                <a:solidFill>
                  <a:srgbClr val="0075B1"/>
                </a:solidFill>
                <a:latin typeface="Carlito"/>
                <a:cs typeface="Carlito"/>
              </a:rPr>
              <a:t>these </a:t>
            </a:r>
            <a:r>
              <a:rPr sz="2100" spc="-15" dirty="0">
                <a:solidFill>
                  <a:srgbClr val="0075B1"/>
                </a:solidFill>
                <a:latin typeface="Carlito"/>
                <a:cs typeface="Carlito"/>
              </a:rPr>
              <a:t>steps only  </a:t>
            </a:r>
            <a:r>
              <a:rPr sz="2100" spc="-8" dirty="0">
                <a:solidFill>
                  <a:srgbClr val="0075B1"/>
                </a:solidFill>
                <a:latin typeface="Carlito"/>
                <a:cs typeface="Carlito"/>
              </a:rPr>
              <a:t>once (designing the </a:t>
            </a:r>
            <a:r>
              <a:rPr sz="2100" dirty="0">
                <a:solidFill>
                  <a:srgbClr val="0075B1"/>
                </a:solidFill>
                <a:latin typeface="Carlito"/>
                <a:cs typeface="Carlito"/>
              </a:rPr>
              <a:t>whole </a:t>
            </a:r>
            <a:r>
              <a:rPr sz="2100" spc="-15" dirty="0">
                <a:solidFill>
                  <a:srgbClr val="0075B1"/>
                </a:solidFill>
                <a:latin typeface="Carlito"/>
                <a:cs typeface="Carlito"/>
              </a:rPr>
              <a:t>work, coding </a:t>
            </a:r>
            <a:r>
              <a:rPr sz="2100" spc="-8" dirty="0">
                <a:solidFill>
                  <a:srgbClr val="0075B1"/>
                </a:solidFill>
                <a:latin typeface="Carlito"/>
                <a:cs typeface="Carlito"/>
              </a:rPr>
              <a:t>the </a:t>
            </a:r>
            <a:r>
              <a:rPr sz="2100" dirty="0">
                <a:solidFill>
                  <a:srgbClr val="0075B1"/>
                </a:solidFill>
                <a:latin typeface="Carlito"/>
                <a:cs typeface="Carlito"/>
              </a:rPr>
              <a:t>whole </a:t>
            </a:r>
            <a:r>
              <a:rPr sz="2100" spc="-15" dirty="0">
                <a:solidFill>
                  <a:srgbClr val="0075B1"/>
                </a:solidFill>
                <a:latin typeface="Carlito"/>
                <a:cs typeface="Carlito"/>
              </a:rPr>
              <a:t>program, </a:t>
            </a:r>
            <a:r>
              <a:rPr sz="2100" dirty="0">
                <a:solidFill>
                  <a:srgbClr val="0075B1"/>
                </a:solidFill>
                <a:latin typeface="Carlito"/>
                <a:cs typeface="Carlito"/>
              </a:rPr>
              <a:t>and </a:t>
            </a:r>
            <a:r>
              <a:rPr sz="2100" spc="-8" dirty="0">
                <a:solidFill>
                  <a:srgbClr val="0075B1"/>
                </a:solidFill>
                <a:latin typeface="Carlito"/>
                <a:cs typeface="Carlito"/>
              </a:rPr>
              <a:t>then  </a:t>
            </a:r>
            <a:r>
              <a:rPr sz="2100" spc="-15" dirty="0">
                <a:solidFill>
                  <a:srgbClr val="0075B1"/>
                </a:solidFill>
                <a:latin typeface="Carlito"/>
                <a:cs typeface="Carlito"/>
              </a:rPr>
              <a:t>testing </a:t>
            </a:r>
            <a:r>
              <a:rPr sz="2100" spc="-8" dirty="0">
                <a:solidFill>
                  <a:srgbClr val="0075B1"/>
                </a:solidFill>
                <a:latin typeface="Carlito"/>
                <a:cs typeface="Carlito"/>
              </a:rPr>
              <a:t>the </a:t>
            </a:r>
            <a:r>
              <a:rPr sz="2100" spc="-15" dirty="0">
                <a:solidFill>
                  <a:srgbClr val="0075B1"/>
                </a:solidFill>
                <a:latin typeface="Carlito"/>
                <a:cs typeface="Carlito"/>
              </a:rPr>
              <a:t>entire software</a:t>
            </a:r>
            <a:r>
              <a:rPr sz="2100" spc="143" dirty="0">
                <a:solidFill>
                  <a:srgbClr val="0075B1"/>
                </a:solidFill>
                <a:latin typeface="Carlito"/>
                <a:cs typeface="Carlito"/>
              </a:rPr>
              <a:t> </a:t>
            </a:r>
            <a:r>
              <a:rPr sz="2100" spc="-15" dirty="0">
                <a:solidFill>
                  <a:srgbClr val="0075B1"/>
                </a:solidFill>
                <a:latin typeface="Carlito"/>
                <a:cs typeface="Carlito"/>
              </a:rPr>
              <a:t>created).</a:t>
            </a:r>
            <a:endParaRPr sz="2100" dirty="0">
              <a:latin typeface="Carlito"/>
              <a:cs typeface="Carlito"/>
            </a:endParaRPr>
          </a:p>
        </p:txBody>
      </p:sp>
      <p:sp>
        <p:nvSpPr>
          <p:cNvPr id="23" name="object 23"/>
          <p:cNvSpPr txBox="1"/>
          <p:nvPr/>
        </p:nvSpPr>
        <p:spPr>
          <a:xfrm>
            <a:off x="9183242" y="1227583"/>
            <a:ext cx="6878003" cy="1300677"/>
          </a:xfrm>
          <a:prstGeom prst="rect">
            <a:avLst/>
          </a:prstGeom>
        </p:spPr>
        <p:txBody>
          <a:bodyPr vert="horz" wrap="square" lIns="0" tIns="18098" rIns="0" bIns="0" rtlCol="0">
            <a:spAutoFit/>
          </a:bodyPr>
          <a:lstStyle/>
          <a:p>
            <a:pPr marL="19050" marR="7620">
              <a:spcBef>
                <a:spcPts val="143"/>
              </a:spcBef>
            </a:pPr>
            <a:r>
              <a:rPr sz="2100" spc="-8" dirty="0">
                <a:solidFill>
                  <a:srgbClr val="0075B1"/>
                </a:solidFill>
                <a:latin typeface="Carlito"/>
                <a:cs typeface="Carlito"/>
              </a:rPr>
              <a:t>This has been leading very </a:t>
            </a:r>
            <a:r>
              <a:rPr sz="2100" spc="-15" dirty="0">
                <a:solidFill>
                  <a:srgbClr val="0075B1"/>
                </a:solidFill>
                <a:latin typeface="Carlito"/>
                <a:cs typeface="Carlito"/>
              </a:rPr>
              <a:t>often to heavy reworks </a:t>
            </a:r>
            <a:r>
              <a:rPr sz="2100" spc="-8" dirty="0">
                <a:solidFill>
                  <a:srgbClr val="0075B1"/>
                </a:solidFill>
                <a:latin typeface="Carlito"/>
                <a:cs typeface="Carlito"/>
              </a:rPr>
              <a:t>and multiple  changes in a single</a:t>
            </a:r>
            <a:r>
              <a:rPr sz="2100" spc="60" dirty="0">
                <a:solidFill>
                  <a:srgbClr val="0075B1"/>
                </a:solidFill>
                <a:latin typeface="Carlito"/>
                <a:cs typeface="Carlito"/>
              </a:rPr>
              <a:t> </a:t>
            </a:r>
            <a:r>
              <a:rPr sz="2100" spc="-15" dirty="0">
                <a:solidFill>
                  <a:srgbClr val="0075B1"/>
                </a:solidFill>
                <a:latin typeface="Carlito"/>
                <a:cs typeface="Carlito"/>
              </a:rPr>
              <a:t>project.</a:t>
            </a:r>
            <a:endParaRPr sz="2100">
              <a:latin typeface="Carlito"/>
              <a:cs typeface="Carlito"/>
            </a:endParaRPr>
          </a:p>
          <a:p>
            <a:pPr>
              <a:spcBef>
                <a:spcPts val="53"/>
              </a:spcBef>
            </a:pPr>
            <a:endParaRPr sz="2250">
              <a:latin typeface="Carlito"/>
              <a:cs typeface="Carlito"/>
            </a:endParaRPr>
          </a:p>
          <a:p>
            <a:pPr marL="454343">
              <a:spcBef>
                <a:spcPts val="8"/>
              </a:spcBef>
              <a:tabLst>
                <a:tab pos="1808798" algn="l"/>
                <a:tab pos="3266123" algn="l"/>
                <a:tab pos="4710113" algn="l"/>
                <a:tab pos="6107430" algn="l"/>
              </a:tabLst>
            </a:pPr>
            <a:r>
              <a:rPr spc="-8" dirty="0">
                <a:latin typeface="Carlito"/>
                <a:cs typeface="Carlito"/>
              </a:rPr>
              <a:t>Start	Design	Code	</a:t>
            </a:r>
            <a:r>
              <a:rPr spc="-53" dirty="0">
                <a:latin typeface="Carlito"/>
                <a:cs typeface="Carlito"/>
              </a:rPr>
              <a:t>Test	</a:t>
            </a:r>
            <a:r>
              <a:rPr spc="-8" dirty="0">
                <a:latin typeface="Carlito"/>
                <a:cs typeface="Carlito"/>
              </a:rPr>
              <a:t>End</a:t>
            </a:r>
            <a:endParaRPr>
              <a:latin typeface="Carlito"/>
              <a:cs typeface="Carlito"/>
            </a:endParaRPr>
          </a:p>
        </p:txBody>
      </p:sp>
      <p:sp>
        <p:nvSpPr>
          <p:cNvPr id="24" name="object 24"/>
          <p:cNvSpPr txBox="1"/>
          <p:nvPr/>
        </p:nvSpPr>
        <p:spPr>
          <a:xfrm>
            <a:off x="9019032" y="9846564"/>
            <a:ext cx="251460" cy="272190"/>
          </a:xfrm>
          <a:prstGeom prst="rect">
            <a:avLst/>
          </a:prstGeom>
        </p:spPr>
        <p:txBody>
          <a:bodyPr vert="horz" wrap="square" lIns="0" tIns="18098" rIns="0" bIns="0" rtlCol="0">
            <a:spAutoFit/>
          </a:bodyPr>
          <a:lstStyle/>
          <a:p>
            <a:pPr marL="19050">
              <a:spcBef>
                <a:spcPts val="143"/>
              </a:spcBef>
            </a:pPr>
            <a:r>
              <a:rPr sz="1650" spc="-8" dirty="0">
                <a:latin typeface="Carlito"/>
                <a:cs typeface="Carlito"/>
              </a:rPr>
              <a:t>92</a:t>
            </a:r>
            <a:endParaRPr sz="165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TotalTime>
  <Words>1487</Words>
  <Application>Microsoft Macintosh PowerPoint</Application>
  <PresentationFormat>Custom</PresentationFormat>
  <Paragraphs>257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Calibri</vt:lpstr>
      <vt:lpstr>Carlito</vt:lpstr>
      <vt:lpstr>Roboto</vt:lpstr>
      <vt:lpstr>Times New Roman</vt:lpstr>
      <vt:lpstr>Wingdings</vt:lpstr>
      <vt:lpstr>Office Theme</vt:lpstr>
      <vt:lpstr>PowerPoint Presentation</vt:lpstr>
      <vt:lpstr>Project Management Methodologies</vt:lpstr>
      <vt:lpstr>Agile Manifesto</vt:lpstr>
      <vt:lpstr>Project Structure</vt:lpstr>
      <vt:lpstr>Defining the Scope</vt:lpstr>
      <vt:lpstr>SCRUM: Concepts</vt:lpstr>
      <vt:lpstr>Defining the Scope: Example</vt:lpstr>
      <vt:lpstr>Roles and responsibilities</vt:lpstr>
      <vt:lpstr>SCRUM: Project Overview (e.g. Software development)</vt:lpstr>
      <vt:lpstr>Conclusion</vt:lpstr>
      <vt:lpstr>PowerPoint Presentation</vt:lpstr>
      <vt:lpstr>PowerPoint Presentation</vt:lpstr>
      <vt:lpstr>https://bit.ly/leaf-nepal-dm01-sub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1</dc:title>
  <dc:creator>Aarush Thapa</dc:creator>
  <cp:keywords>DAFW6evzJmU,BADK7p7Apr0</cp:keywords>
  <cp:lastModifiedBy>Adhikari, Anmol</cp:lastModifiedBy>
  <cp:revision>21</cp:revision>
  <dcterms:created xsi:type="dcterms:W3CDTF">2023-01-07T17:14:28Z</dcterms:created>
  <dcterms:modified xsi:type="dcterms:W3CDTF">2023-08-25T07:38:44Z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Canva</vt:lpwstr>
  </property>
  <property fmtid="{D5CDD505-2E9C-101B-9397-08002B2CF9AE}" pid="4" name="LastSaved">
    <vt:filetime>2023-01-07T00:00:00Z</vt:filetime>
  </property>
</Properties>
</file>